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31_990482D9.xml" ContentType="application/vnd.ms-powerpoint.comments+xml"/>
  <Override PartName="/ppt/comments/modernComment_135_86118ED8.xml" ContentType="application/vnd.ms-powerpoint.comments+xml"/>
  <Override PartName="/ppt/comments/modernComment_13B_7AF70218.xml" ContentType="application/vnd.ms-powerpoint.comments+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6"/>
  </p:notesMasterIdLst>
  <p:sldIdLst>
    <p:sldId id="301" r:id="rId6"/>
    <p:sldId id="302" r:id="rId7"/>
    <p:sldId id="305" r:id="rId8"/>
    <p:sldId id="323" r:id="rId9"/>
    <p:sldId id="306" r:id="rId10"/>
    <p:sldId id="321" r:id="rId11"/>
    <p:sldId id="309" r:id="rId12"/>
    <p:sldId id="315" r:id="rId13"/>
    <p:sldId id="313" r:id="rId14"/>
    <p:sldId id="312" r:id="rId15"/>
    <p:sldId id="316" r:id="rId16"/>
    <p:sldId id="317" r:id="rId17"/>
    <p:sldId id="322" r:id="rId18"/>
    <p:sldId id="311" r:id="rId19"/>
    <p:sldId id="314" r:id="rId20"/>
    <p:sldId id="310" r:id="rId21"/>
    <p:sldId id="318" r:id="rId22"/>
    <p:sldId id="319" r:id="rId23"/>
    <p:sldId id="320" r:id="rId24"/>
    <p:sldId id="30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8F0C5E-6F6D-C43F-099A-7B4BC47E8FFA}" name="jonathanbragg@mindsetconsulting.com" initials="jo" userId="S::urn:spo:guest#jonathanbragg@mindsetconsulting.com::" providerId="AD"/>
  <p188:author id="{E46EE0D5-699C-D817-C051-3073DC8C4FDB}" name="robbneuenschwander@mindsetconsulting.com" initials="ro" userId="S::urn:spo:guest#robbneuenschwander@mindsetconsulting.com::" providerId="AD"/>
  <p188:author id="{E2B812DF-E59A-883E-21D5-157BF430C8E2}" name="Alex Burkel" initials="AB" userId="S::alebur@borderstates.com::700056fb-e968-4c08-ad7e-daaf192afd3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5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0291BD-D007-A709-CCB1-C5C09BD17567}" v="409" dt="2024-09-06T19:39:01.371"/>
    <p1510:client id="{56378BD5-1518-28B1-454E-6C30C64BCAA5}" v="19" dt="2024-09-05T22:02:32.989"/>
    <p1510:client id="{7DA55181-8ECE-C6B6-376D-31789B8C986C}" v="29" dt="2024-09-05T06:11:54.845"/>
    <p1510:client id="{810EBFA3-2302-FEBE-E560-2C9B69E7E892}" v="27" dt="2024-09-06T19:40:15.5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0"/>
    <p:restoredTop sz="94640"/>
  </p:normalViewPr>
  <p:slideViewPr>
    <p:cSldViewPr snapToGrid="0">
      <p:cViewPr varScale="1">
        <p:scale>
          <a:sx n="102" d="100"/>
          <a:sy n="102" d="100"/>
        </p:scale>
        <p:origin x="93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131_990482D9.xml><?xml version="1.0" encoding="utf-8"?>
<p188:cmLst xmlns:a="http://schemas.openxmlformats.org/drawingml/2006/main" xmlns:r="http://schemas.openxmlformats.org/officeDocument/2006/relationships" xmlns:p188="http://schemas.microsoft.com/office/powerpoint/2018/8/main">
  <p188:cm id="{0EF72E3F-8DD3-403B-A4E8-470B35A2BB24}" authorId="{F58F0C5E-6F6D-C43F-099A-7B4BC47E8FFA}" created="2024-09-05T06:11:54.845">
    <ac:txMkLst xmlns:ac="http://schemas.microsoft.com/office/drawing/2013/main/command">
      <pc:docMk xmlns:pc="http://schemas.microsoft.com/office/powerpoint/2013/main/command"/>
      <pc:sldMk xmlns:pc="http://schemas.microsoft.com/office/powerpoint/2013/main/command" cId="2567209689" sldId="305"/>
      <ac:spMk id="4" creationId="{1BADE61D-099A-4F6B-3F7D-361027FF4009}"/>
      <ac:txMk cp="0" len="21">
        <ac:context len="22" hash="1268705352"/>
      </ac:txMk>
    </ac:txMkLst>
    <p188:pos x="6095999" y="385822"/>
    <p188:txBody>
      <a:bodyPr/>
      <a:lstStyle/>
      <a:p>
        <a:r>
          <a:rPr lang="en-US"/>
          <a:t>Fun fact about Border States no one knows?  Random electrical supply fact?</a:t>
        </a:r>
      </a:p>
    </p188:txBody>
  </p188:cm>
</p188:cmLst>
</file>

<file path=ppt/comments/modernComment_135_86118ED8.xml><?xml version="1.0" encoding="utf-8"?>
<p188:cmLst xmlns:a="http://schemas.openxmlformats.org/drawingml/2006/main" xmlns:r="http://schemas.openxmlformats.org/officeDocument/2006/relationships" xmlns:p188="http://schemas.microsoft.com/office/powerpoint/2018/8/main">
  <p188:cm id="{D3CB4C1D-8F6C-451A-ADC9-C0E205086F4D}" authorId="{F58F0C5E-6F6D-C43F-099A-7B4BC47E8FFA}" created="2024-09-05T06:10:25.813">
    <pc:sldMkLst xmlns:pc="http://schemas.microsoft.com/office/powerpoint/2013/main/command">
      <pc:docMk/>
      <pc:sldMk cId="2249297624" sldId="309"/>
    </pc:sldMkLst>
    <p188:replyLst>
      <p188:reply id="{0EE913E5-DBAE-460B-A7C4-9B861F5C88C9}" authorId="{E46EE0D5-699C-D817-C051-3073DC8C4FDB}" created="2024-09-05T21:32:40.871">
        <p188:txBody>
          <a:bodyPr/>
          <a:lstStyle/>
          <a:p>
            <a:r>
              <a:rPr lang="en-US"/>
              <a:t>I added one Kathleen sent me</a:t>
            </a:r>
          </a:p>
        </p188:txBody>
      </p188:reply>
      <p188:reply id="{EA52C00C-4059-4E05-8C66-F82614FE0657}" authorId="{E2B812DF-E59A-883E-21D5-157BF430C8E2}" created="2024-09-05T22:00:13.688">
        <p188:txBody>
          <a:bodyPr/>
          <a:lstStyle/>
          <a:p>
            <a:r>
              <a:rPr lang="en-US"/>
              <a:t>Nice!</a:t>
            </a:r>
          </a:p>
        </p188:txBody>
      </p188:reply>
    </p188:replyLst>
    <p188:txBody>
      <a:bodyPr/>
      <a:lstStyle/>
      <a:p>
        <a:r>
          <a:rPr lang="en-US"/>
          <a:t>Picture from shared event maybe?</a:t>
        </a:r>
      </a:p>
    </p188:txBody>
  </p188:cm>
</p188:cmLst>
</file>

<file path=ppt/comments/modernComment_13B_7AF70218.xml><?xml version="1.0" encoding="utf-8"?>
<p188:cmLst xmlns:a="http://schemas.openxmlformats.org/drawingml/2006/main" xmlns:r="http://schemas.openxmlformats.org/officeDocument/2006/relationships" xmlns:p188="http://schemas.microsoft.com/office/powerpoint/2018/8/main">
  <p188:cm id="{8ECB4544-A6B2-4E68-A88F-9D40797D3531}" authorId="{F58F0C5E-6F6D-C43F-099A-7B4BC47E8FFA}" status="resolved" created="2024-09-05T06:09:55.640" complete="100000">
    <ac:txMkLst xmlns:ac="http://schemas.microsoft.com/office/drawing/2013/main/command">
      <pc:docMk xmlns:pc="http://schemas.microsoft.com/office/powerpoint/2013/main/command"/>
      <pc:sldMk xmlns:pc="http://schemas.microsoft.com/office/powerpoint/2013/main/command" cId="2063008280" sldId="315"/>
      <ac:spMk id="4" creationId="{1BADE61D-099A-4F6B-3F7D-361027FF4009}"/>
      <ac:txMk cp="0" len="19">
        <ac:context len="20" hash="2970313261"/>
      </ac:txMk>
    </ac:txMkLst>
    <p188:pos x="5623367" y="385822"/>
    <p188:replyLst>
      <p188:reply id="{EF0C231C-ADF9-41E0-AAC0-6BF45E377097}" authorId="{E46EE0D5-699C-D817-C051-3073DC8C4FDB}" created="2024-09-06T19:19:46.303">
        <p188:txBody>
          <a:bodyPr/>
          <a:lstStyle/>
          <a:p>
            <a:r>
              <a:rPr lang="en-US"/>
              <a:t>Done</a:t>
            </a:r>
          </a:p>
        </p188:txBody>
      </p188:reply>
    </p188:replyLst>
    <p188:txBody>
      <a:bodyPr/>
      <a:lstStyle/>
      <a:p>
        <a:r>
          <a:rPr lang="en-US"/>
          <a:t>Any small screenshots available here?  </a:t>
        </a:r>
      </a:p>
    </p188:txBody>
  </p188:cm>
  <p188:cm id="{C88DE2B6-6300-4EF1-80EE-F442DEDA4F84}" authorId="{E46EE0D5-699C-D817-C051-3073DC8C4FDB}" status="resolved" created="2024-09-05T21:26:40.417" complete="100000">
    <pc:sldMkLst xmlns:pc="http://schemas.microsoft.com/office/powerpoint/2013/main/command">
      <pc:docMk/>
      <pc:sldMk cId="2063008280" sldId="315"/>
    </pc:sldMkLst>
    <p188:txBody>
      <a:bodyPr/>
      <a:lstStyle/>
      <a:p>
        <a:r>
          <a:rPr lang="en-US"/>
          <a:t>Any benefits we could mention aside from user experience - retire any platforms, achieve any new capabilities?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DD41F-0F93-4729-830A-EE25869B20A8}" type="datetimeFigureOut">
              <a:rPr lang="en-US" smtClean="0"/>
              <a:t>9/10/24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353383-3E9F-4726-B04B-A14BE1178D5A}" type="slidenum">
              <a:rPr lang="en-US" smtClean="0"/>
              <a:t>‹#›</a:t>
            </a:fld>
            <a:endParaRPr lang="en-US"/>
          </a:p>
        </p:txBody>
      </p:sp>
    </p:spTree>
    <p:extLst>
      <p:ext uri="{BB962C8B-B14F-4D97-AF65-F5344CB8AC3E}">
        <p14:creationId xmlns:p14="http://schemas.microsoft.com/office/powerpoint/2010/main" val="1082519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90353383-3E9F-4726-B04B-A14BE1178D5A}" type="slidenum">
              <a:rPr lang="en-US" smtClean="0"/>
              <a:t>3</a:t>
            </a:fld>
            <a:endParaRPr lang="en-US"/>
          </a:p>
        </p:txBody>
      </p:sp>
    </p:spTree>
    <p:extLst>
      <p:ext uri="{BB962C8B-B14F-4D97-AF65-F5344CB8AC3E}">
        <p14:creationId xmlns:p14="http://schemas.microsoft.com/office/powerpoint/2010/main" val="3601047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Accidental architecture = technical debt</a:t>
            </a:r>
          </a:p>
        </p:txBody>
      </p:sp>
      <p:sp>
        <p:nvSpPr>
          <p:cNvPr id="4" name="Slide Number Placeholder 3"/>
          <p:cNvSpPr>
            <a:spLocks noGrp="1"/>
          </p:cNvSpPr>
          <p:nvPr>
            <p:ph type="sldNum" sz="quarter" idx="5"/>
          </p:nvPr>
        </p:nvSpPr>
        <p:spPr/>
        <p:txBody>
          <a:bodyPr/>
          <a:lstStyle/>
          <a:p>
            <a:fld id="{90353383-3E9F-4726-B04B-A14BE1178D5A}" type="slidenum">
              <a:rPr lang="en-US" smtClean="0"/>
              <a:t>17</a:t>
            </a:fld>
            <a:endParaRPr lang="en-US"/>
          </a:p>
        </p:txBody>
      </p:sp>
    </p:spTree>
    <p:extLst>
      <p:ext uri="{BB962C8B-B14F-4D97-AF65-F5344CB8AC3E}">
        <p14:creationId xmlns:p14="http://schemas.microsoft.com/office/powerpoint/2010/main" val="2886636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EEF04-EA7D-2064-6F1E-AD351D493D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CF0ED4-3766-DAA4-3006-B057E4DC47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D2421B-77FE-0593-FEC0-910710EB6CA9}"/>
              </a:ext>
            </a:extLst>
          </p:cNvPr>
          <p:cNvSpPr>
            <a:spLocks noGrp="1"/>
          </p:cNvSpPr>
          <p:nvPr>
            <p:ph type="dt" sz="half" idx="10"/>
          </p:nvPr>
        </p:nvSpPr>
        <p:spPr/>
        <p:txBody>
          <a:bodyPr/>
          <a:lstStyle/>
          <a:p>
            <a:fld id="{21BE5CD8-72A5-4007-B616-0A87EDC574BF}" type="datetimeFigureOut">
              <a:rPr lang="en-US" smtClean="0"/>
              <a:t>9/10/24</a:t>
            </a:fld>
            <a:endParaRPr lang="en-US"/>
          </a:p>
        </p:txBody>
      </p:sp>
      <p:sp>
        <p:nvSpPr>
          <p:cNvPr id="5" name="Footer Placeholder 4">
            <a:extLst>
              <a:ext uri="{FF2B5EF4-FFF2-40B4-BE49-F238E27FC236}">
                <a16:creationId xmlns:a16="http://schemas.microsoft.com/office/drawing/2014/main" id="{E6C7FA7F-F402-BB62-7B2E-1986004FDC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5BA1EF-E9A2-E528-B553-7E20F4C8BE70}"/>
              </a:ext>
            </a:extLst>
          </p:cNvPr>
          <p:cNvSpPr>
            <a:spLocks noGrp="1"/>
          </p:cNvSpPr>
          <p:nvPr>
            <p:ph type="sldNum" sz="quarter" idx="12"/>
          </p:nvPr>
        </p:nvSpPr>
        <p:spPr/>
        <p:txBody>
          <a:bodyPr/>
          <a:lstStyle/>
          <a:p>
            <a:fld id="{0F340290-01AF-4636-9A02-8E241345ED05}" type="slidenum">
              <a:rPr lang="en-US" smtClean="0"/>
              <a:t>‹#›</a:t>
            </a:fld>
            <a:endParaRPr lang="en-US"/>
          </a:p>
        </p:txBody>
      </p:sp>
    </p:spTree>
    <p:extLst>
      <p:ext uri="{BB962C8B-B14F-4D97-AF65-F5344CB8AC3E}">
        <p14:creationId xmlns:p14="http://schemas.microsoft.com/office/powerpoint/2010/main" val="2264229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D475A-41DA-7612-240F-542ABE2EF14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D1C37D-4F47-BBC0-DB84-B300057F60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250AEE-DFFD-173D-7BD6-E6C4FE20483B}"/>
              </a:ext>
            </a:extLst>
          </p:cNvPr>
          <p:cNvSpPr>
            <a:spLocks noGrp="1"/>
          </p:cNvSpPr>
          <p:nvPr>
            <p:ph type="dt" sz="half" idx="10"/>
          </p:nvPr>
        </p:nvSpPr>
        <p:spPr/>
        <p:txBody>
          <a:bodyPr/>
          <a:lstStyle/>
          <a:p>
            <a:fld id="{21BE5CD8-72A5-4007-B616-0A87EDC574BF}" type="datetimeFigureOut">
              <a:rPr lang="en-US" smtClean="0"/>
              <a:t>9/10/24</a:t>
            </a:fld>
            <a:endParaRPr lang="en-US"/>
          </a:p>
        </p:txBody>
      </p:sp>
      <p:sp>
        <p:nvSpPr>
          <p:cNvPr id="5" name="Footer Placeholder 4">
            <a:extLst>
              <a:ext uri="{FF2B5EF4-FFF2-40B4-BE49-F238E27FC236}">
                <a16:creationId xmlns:a16="http://schemas.microsoft.com/office/drawing/2014/main" id="{657FF184-7CEC-53B3-BB66-03DA4E32B6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E86E5D-C5C3-142B-FC99-FA5D1357888B}"/>
              </a:ext>
            </a:extLst>
          </p:cNvPr>
          <p:cNvSpPr>
            <a:spLocks noGrp="1"/>
          </p:cNvSpPr>
          <p:nvPr>
            <p:ph type="sldNum" sz="quarter" idx="12"/>
          </p:nvPr>
        </p:nvSpPr>
        <p:spPr/>
        <p:txBody>
          <a:bodyPr/>
          <a:lstStyle/>
          <a:p>
            <a:fld id="{0F340290-01AF-4636-9A02-8E241345ED05}" type="slidenum">
              <a:rPr lang="en-US" smtClean="0"/>
              <a:t>‹#›</a:t>
            </a:fld>
            <a:endParaRPr lang="en-US"/>
          </a:p>
        </p:txBody>
      </p:sp>
    </p:spTree>
    <p:extLst>
      <p:ext uri="{BB962C8B-B14F-4D97-AF65-F5344CB8AC3E}">
        <p14:creationId xmlns:p14="http://schemas.microsoft.com/office/powerpoint/2010/main" val="3996415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DE5591-DD7B-1A6C-66C8-6BAF799C49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7AB4A1-5EC9-C3A4-1D90-0DC3BC6096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4EE4D-C249-AD82-01A7-EDA46522630E}"/>
              </a:ext>
            </a:extLst>
          </p:cNvPr>
          <p:cNvSpPr>
            <a:spLocks noGrp="1"/>
          </p:cNvSpPr>
          <p:nvPr>
            <p:ph type="dt" sz="half" idx="10"/>
          </p:nvPr>
        </p:nvSpPr>
        <p:spPr/>
        <p:txBody>
          <a:bodyPr/>
          <a:lstStyle/>
          <a:p>
            <a:fld id="{21BE5CD8-72A5-4007-B616-0A87EDC574BF}" type="datetimeFigureOut">
              <a:rPr lang="en-US" smtClean="0"/>
              <a:t>9/10/24</a:t>
            </a:fld>
            <a:endParaRPr lang="en-US"/>
          </a:p>
        </p:txBody>
      </p:sp>
      <p:sp>
        <p:nvSpPr>
          <p:cNvPr id="5" name="Footer Placeholder 4">
            <a:extLst>
              <a:ext uri="{FF2B5EF4-FFF2-40B4-BE49-F238E27FC236}">
                <a16:creationId xmlns:a16="http://schemas.microsoft.com/office/drawing/2014/main" id="{DD9A5C5F-4AB0-677F-1DA1-61795F4578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74AE5-826E-099D-980C-19854941A65E}"/>
              </a:ext>
            </a:extLst>
          </p:cNvPr>
          <p:cNvSpPr>
            <a:spLocks noGrp="1"/>
          </p:cNvSpPr>
          <p:nvPr>
            <p:ph type="sldNum" sz="quarter" idx="12"/>
          </p:nvPr>
        </p:nvSpPr>
        <p:spPr/>
        <p:txBody>
          <a:bodyPr/>
          <a:lstStyle/>
          <a:p>
            <a:fld id="{0F340290-01AF-4636-9A02-8E241345ED05}" type="slidenum">
              <a:rPr lang="en-US" smtClean="0"/>
              <a:t>‹#›</a:t>
            </a:fld>
            <a:endParaRPr lang="en-US"/>
          </a:p>
        </p:txBody>
      </p:sp>
    </p:spTree>
    <p:extLst>
      <p:ext uri="{BB962C8B-B14F-4D97-AF65-F5344CB8AC3E}">
        <p14:creationId xmlns:p14="http://schemas.microsoft.com/office/powerpoint/2010/main" val="1654261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C30B8-8FDF-7140-51E5-545A691C75B4}"/>
              </a:ext>
            </a:extLst>
          </p:cNvPr>
          <p:cNvSpPr>
            <a:spLocks noGrp="1"/>
          </p:cNvSpPr>
          <p:nvPr>
            <p:ph type="ctrTitle"/>
          </p:nvPr>
        </p:nvSpPr>
        <p:spPr>
          <a:xfrm>
            <a:off x="416312" y="4913915"/>
            <a:ext cx="7835590" cy="833670"/>
          </a:xfrm>
        </p:spPr>
        <p:txBody>
          <a:bodyPr anchor="b">
            <a:normAutofit/>
          </a:bodyPr>
          <a:lstStyle>
            <a:lvl1pPr algn="l">
              <a:defRPr sz="4200" b="1">
                <a:solidFill>
                  <a:srgbClr val="0095C8"/>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56A0062F-56AA-5E34-B66C-5507C963C8FA}"/>
              </a:ext>
            </a:extLst>
          </p:cNvPr>
          <p:cNvSpPr>
            <a:spLocks noGrp="1"/>
          </p:cNvSpPr>
          <p:nvPr>
            <p:ph type="subTitle" idx="1"/>
          </p:nvPr>
        </p:nvSpPr>
        <p:spPr>
          <a:xfrm>
            <a:off x="416312" y="5760109"/>
            <a:ext cx="7835590" cy="442137"/>
          </a:xfrm>
        </p:spPr>
        <p:txBody>
          <a:bodyPr>
            <a:normAutofit/>
          </a:bodyPr>
          <a:lstStyle>
            <a:lvl1pPr marL="0" indent="0" algn="l">
              <a:buNone/>
              <a:defRPr sz="2500" b="1">
                <a:solidFill>
                  <a:srgbClr val="0095C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62914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C30B8-8FDF-7140-51E5-545A691C75B4}"/>
              </a:ext>
            </a:extLst>
          </p:cNvPr>
          <p:cNvSpPr>
            <a:spLocks noGrp="1"/>
          </p:cNvSpPr>
          <p:nvPr>
            <p:ph type="ctrTitle"/>
          </p:nvPr>
        </p:nvSpPr>
        <p:spPr>
          <a:xfrm>
            <a:off x="416312" y="4913915"/>
            <a:ext cx="7835590" cy="833670"/>
          </a:xfrm>
        </p:spPr>
        <p:txBody>
          <a:bodyPr anchor="b">
            <a:normAutofit/>
          </a:bodyPr>
          <a:lstStyle>
            <a:lvl1pPr algn="l">
              <a:defRPr sz="4200" b="1">
                <a:solidFill>
                  <a:srgbClr val="0095C8"/>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56A0062F-56AA-5E34-B66C-5507C963C8FA}"/>
              </a:ext>
            </a:extLst>
          </p:cNvPr>
          <p:cNvSpPr>
            <a:spLocks noGrp="1"/>
          </p:cNvSpPr>
          <p:nvPr>
            <p:ph type="subTitle" idx="1"/>
          </p:nvPr>
        </p:nvSpPr>
        <p:spPr>
          <a:xfrm>
            <a:off x="416312" y="5760109"/>
            <a:ext cx="7835590" cy="442137"/>
          </a:xfrm>
        </p:spPr>
        <p:txBody>
          <a:bodyPr>
            <a:normAutofit/>
          </a:bodyPr>
          <a:lstStyle>
            <a:lvl1pPr marL="0" indent="0" algn="l">
              <a:buNone/>
              <a:defRPr sz="2500" b="1">
                <a:solidFill>
                  <a:srgbClr val="0095C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22541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C8CB869-1570-576E-39C6-F322B923A37D}"/>
              </a:ext>
            </a:extLst>
          </p:cNvPr>
          <p:cNvSpPr>
            <a:spLocks noGrp="1"/>
          </p:cNvSpPr>
          <p:nvPr>
            <p:ph type="ctrTitle"/>
          </p:nvPr>
        </p:nvSpPr>
        <p:spPr>
          <a:xfrm>
            <a:off x="416312" y="4913970"/>
            <a:ext cx="10454888" cy="833670"/>
          </a:xfrm>
        </p:spPr>
        <p:txBody>
          <a:bodyPr anchor="b">
            <a:normAutofit/>
          </a:bodyPr>
          <a:lstStyle>
            <a:lvl1pPr algn="l">
              <a:defRPr sz="4200" b="1">
                <a:solidFill>
                  <a:srgbClr val="0095C8"/>
                </a:solidFill>
                <a:latin typeface="Arial" panose="020B0604020202020204" pitchFamily="34" charset="0"/>
                <a:cs typeface="Arial" panose="020B0604020202020204" pitchFamily="34" charset="0"/>
              </a:defRPr>
            </a:lvl1pPr>
          </a:lstStyle>
          <a:p>
            <a:r>
              <a:rPr lang="en-US"/>
              <a:t>Click to edit Master title style</a:t>
            </a:r>
          </a:p>
        </p:txBody>
      </p:sp>
      <p:sp>
        <p:nvSpPr>
          <p:cNvPr id="8" name="Subtitle 2">
            <a:extLst>
              <a:ext uri="{FF2B5EF4-FFF2-40B4-BE49-F238E27FC236}">
                <a16:creationId xmlns:a16="http://schemas.microsoft.com/office/drawing/2014/main" id="{7B2769B9-67F2-B8DE-748D-F1F0452ECB43}"/>
              </a:ext>
            </a:extLst>
          </p:cNvPr>
          <p:cNvSpPr>
            <a:spLocks noGrp="1"/>
          </p:cNvSpPr>
          <p:nvPr>
            <p:ph type="subTitle" idx="1"/>
          </p:nvPr>
        </p:nvSpPr>
        <p:spPr>
          <a:xfrm>
            <a:off x="416312" y="5760109"/>
            <a:ext cx="10454888" cy="442137"/>
          </a:xfrm>
        </p:spPr>
        <p:txBody>
          <a:bodyPr>
            <a:normAutofit/>
          </a:bodyPr>
          <a:lstStyle>
            <a:lvl1pPr marL="0" indent="0" algn="l">
              <a:buNone/>
              <a:defRPr sz="2500" b="1">
                <a:solidFill>
                  <a:srgbClr val="0095C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78901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4435B78-70D7-5BF8-B8C5-BE4FD2C9706F}"/>
              </a:ext>
            </a:extLst>
          </p:cNvPr>
          <p:cNvSpPr>
            <a:spLocks noGrp="1"/>
          </p:cNvSpPr>
          <p:nvPr>
            <p:ph type="title"/>
          </p:nvPr>
        </p:nvSpPr>
        <p:spPr>
          <a:xfrm>
            <a:off x="558800" y="312111"/>
            <a:ext cx="11179810" cy="868943"/>
          </a:xfrm>
        </p:spPr>
        <p:txBody>
          <a:bodyPr/>
          <a:lstStyle>
            <a:lvl1pPr>
              <a:defRPr b="1">
                <a:solidFill>
                  <a:srgbClr val="0095C8"/>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236B4965-5671-A265-9F49-9D8840C61A84}"/>
              </a:ext>
            </a:extLst>
          </p:cNvPr>
          <p:cNvSpPr>
            <a:spLocks noGrp="1"/>
          </p:cNvSpPr>
          <p:nvPr>
            <p:ph idx="1"/>
          </p:nvPr>
        </p:nvSpPr>
        <p:spPr>
          <a:xfrm>
            <a:off x="558800" y="1359475"/>
            <a:ext cx="11179810" cy="471243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996557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4435B78-70D7-5BF8-B8C5-BE4FD2C9706F}"/>
              </a:ext>
            </a:extLst>
          </p:cNvPr>
          <p:cNvSpPr>
            <a:spLocks noGrp="1"/>
          </p:cNvSpPr>
          <p:nvPr>
            <p:ph type="title"/>
          </p:nvPr>
        </p:nvSpPr>
        <p:spPr>
          <a:xfrm>
            <a:off x="558800" y="312111"/>
            <a:ext cx="11179810" cy="868943"/>
          </a:xfrm>
        </p:spPr>
        <p:txBody>
          <a:bodyPr/>
          <a:lstStyle>
            <a:lvl1pPr>
              <a:defRPr b="1">
                <a:solidFill>
                  <a:srgbClr val="0095C8"/>
                </a:solidFill>
                <a:latin typeface="Arial" panose="020B0604020202020204" pitchFamily="34" charset="0"/>
                <a:cs typeface="Arial" panose="020B0604020202020204" pitchFamily="34" charset="0"/>
              </a:defRPr>
            </a:lvl1pPr>
          </a:lstStyle>
          <a:p>
            <a:r>
              <a:rPr lang="en-US"/>
              <a:t>Click to edit Master title style</a:t>
            </a:r>
          </a:p>
        </p:txBody>
      </p:sp>
      <p:sp>
        <p:nvSpPr>
          <p:cNvPr id="2" name="Content Placeholder 2">
            <a:extLst>
              <a:ext uri="{FF2B5EF4-FFF2-40B4-BE49-F238E27FC236}">
                <a16:creationId xmlns:a16="http://schemas.microsoft.com/office/drawing/2014/main" id="{8FD4C0FC-81C5-B586-D85F-3FF893DA0DE2}"/>
              </a:ext>
            </a:extLst>
          </p:cNvPr>
          <p:cNvSpPr>
            <a:spLocks noGrp="1"/>
          </p:cNvSpPr>
          <p:nvPr>
            <p:ph sz="half" idx="1"/>
          </p:nvPr>
        </p:nvSpPr>
        <p:spPr>
          <a:xfrm>
            <a:off x="561975" y="1356549"/>
            <a:ext cx="5181600" cy="4759243"/>
          </a:xfrm>
        </p:spPr>
        <p:txBody>
          <a:bodyPr/>
          <a:lstStyle>
            <a:lvl3pPr>
              <a:defRPr sz="2200"/>
            </a:lvl3pPr>
          </a:lstStyle>
          <a:p>
            <a:pPr lvl="0"/>
            <a:r>
              <a:rPr lang="en-US"/>
              <a:t>Click to edit Master text styles</a:t>
            </a:r>
          </a:p>
          <a:p>
            <a:pPr lvl="1"/>
            <a:r>
              <a:rPr lang="en-US"/>
              <a:t>Second level</a:t>
            </a:r>
          </a:p>
          <a:p>
            <a:pPr lvl="2"/>
            <a:r>
              <a:rPr lang="en-US"/>
              <a:t>Third level</a:t>
            </a:r>
          </a:p>
        </p:txBody>
      </p:sp>
      <p:sp>
        <p:nvSpPr>
          <p:cNvPr id="3" name="Content Placeholder 3">
            <a:extLst>
              <a:ext uri="{FF2B5EF4-FFF2-40B4-BE49-F238E27FC236}">
                <a16:creationId xmlns:a16="http://schemas.microsoft.com/office/drawing/2014/main" id="{68E2BB03-3C7E-4375-C87A-1B8CA84D63FC}"/>
              </a:ext>
            </a:extLst>
          </p:cNvPr>
          <p:cNvSpPr>
            <a:spLocks noGrp="1"/>
          </p:cNvSpPr>
          <p:nvPr>
            <p:ph sz="half" idx="2"/>
          </p:nvPr>
        </p:nvSpPr>
        <p:spPr>
          <a:xfrm>
            <a:off x="6572250" y="1356550"/>
            <a:ext cx="5181600" cy="4759242"/>
          </a:xfrm>
        </p:spPr>
        <p:txBody>
          <a:bodyPr/>
          <a:lstStyle>
            <a:lvl3pPr>
              <a:defRPr sz="22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09579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4435B78-70D7-5BF8-B8C5-BE4FD2C9706F}"/>
              </a:ext>
            </a:extLst>
          </p:cNvPr>
          <p:cNvSpPr>
            <a:spLocks noGrp="1"/>
          </p:cNvSpPr>
          <p:nvPr>
            <p:ph type="title"/>
          </p:nvPr>
        </p:nvSpPr>
        <p:spPr>
          <a:xfrm>
            <a:off x="558800" y="312111"/>
            <a:ext cx="11179810" cy="868943"/>
          </a:xfrm>
        </p:spPr>
        <p:txBody>
          <a:bodyPr/>
          <a:lstStyle>
            <a:lvl1pPr>
              <a:defRPr b="1">
                <a:solidFill>
                  <a:srgbClr val="0095C8"/>
                </a:solidFill>
                <a:latin typeface="Arial" panose="020B0604020202020204" pitchFamily="34" charset="0"/>
                <a:cs typeface="Arial" panose="020B0604020202020204" pitchFamily="34" charset="0"/>
              </a:defRPr>
            </a:lvl1pPr>
          </a:lstStyle>
          <a:p>
            <a:r>
              <a:rPr lang="en-US"/>
              <a:t>Click to edit Master title style</a:t>
            </a:r>
          </a:p>
        </p:txBody>
      </p:sp>
      <p:sp>
        <p:nvSpPr>
          <p:cNvPr id="2" name="Content Placeholder 2">
            <a:extLst>
              <a:ext uri="{FF2B5EF4-FFF2-40B4-BE49-F238E27FC236}">
                <a16:creationId xmlns:a16="http://schemas.microsoft.com/office/drawing/2014/main" id="{CC5869CF-D824-0DE1-52C7-059B51BDFEB3}"/>
              </a:ext>
            </a:extLst>
          </p:cNvPr>
          <p:cNvSpPr>
            <a:spLocks noGrp="1"/>
          </p:cNvSpPr>
          <p:nvPr>
            <p:ph sz="half" idx="1"/>
          </p:nvPr>
        </p:nvSpPr>
        <p:spPr>
          <a:xfrm>
            <a:off x="561977" y="1356549"/>
            <a:ext cx="3586278" cy="4613275"/>
          </a:xfrm>
        </p:spPr>
        <p:txBody>
          <a:bodyPr/>
          <a:lstStyle>
            <a:lvl3pPr>
              <a:defRPr sz="2200"/>
            </a:lvl3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2CEFCCA3-06E3-1862-3E17-BFD1C61C2C68}"/>
              </a:ext>
            </a:extLst>
          </p:cNvPr>
          <p:cNvSpPr>
            <a:spLocks noGrp="1"/>
          </p:cNvSpPr>
          <p:nvPr>
            <p:ph sz="half" idx="10"/>
          </p:nvPr>
        </p:nvSpPr>
        <p:spPr>
          <a:xfrm>
            <a:off x="4355566" y="1356549"/>
            <a:ext cx="3586278" cy="4613275"/>
          </a:xfrm>
        </p:spPr>
        <p:txBody>
          <a:bodyPr/>
          <a:lstStyle>
            <a:lvl3pPr>
              <a:defRPr sz="2200"/>
            </a:lvl3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4B24B35A-23B2-D9D7-27D2-88B678D9835F}"/>
              </a:ext>
            </a:extLst>
          </p:cNvPr>
          <p:cNvSpPr>
            <a:spLocks noGrp="1"/>
          </p:cNvSpPr>
          <p:nvPr>
            <p:ph sz="half" idx="11"/>
          </p:nvPr>
        </p:nvSpPr>
        <p:spPr>
          <a:xfrm>
            <a:off x="8152332" y="1356549"/>
            <a:ext cx="3586278" cy="4613275"/>
          </a:xfrm>
        </p:spPr>
        <p:txBody>
          <a:bodyPr/>
          <a:lstStyle>
            <a:lvl3pPr>
              <a:defRPr sz="22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74813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51625C9-5F5A-E025-18BC-834EBB521C19}"/>
              </a:ext>
            </a:extLst>
          </p:cNvPr>
          <p:cNvSpPr>
            <a:spLocks noGrp="1"/>
          </p:cNvSpPr>
          <p:nvPr>
            <p:ph type="title"/>
          </p:nvPr>
        </p:nvSpPr>
        <p:spPr>
          <a:xfrm>
            <a:off x="558800" y="312111"/>
            <a:ext cx="11179810" cy="868943"/>
          </a:xfrm>
        </p:spPr>
        <p:txBody>
          <a:bodyPr/>
          <a:lstStyle>
            <a:lvl1pPr>
              <a:defRPr b="1">
                <a:solidFill>
                  <a:srgbClr val="0095C8"/>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10B903AB-D15D-F89F-D95F-C20999DCFB03}"/>
              </a:ext>
            </a:extLst>
          </p:cNvPr>
          <p:cNvSpPr>
            <a:spLocks noGrp="1"/>
          </p:cNvSpPr>
          <p:nvPr>
            <p:ph idx="1"/>
          </p:nvPr>
        </p:nvSpPr>
        <p:spPr>
          <a:xfrm>
            <a:off x="558800" y="1359475"/>
            <a:ext cx="11179810" cy="471243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43712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51625C9-5F5A-E025-18BC-834EBB521C19}"/>
              </a:ext>
            </a:extLst>
          </p:cNvPr>
          <p:cNvSpPr>
            <a:spLocks noGrp="1"/>
          </p:cNvSpPr>
          <p:nvPr>
            <p:ph type="title"/>
          </p:nvPr>
        </p:nvSpPr>
        <p:spPr>
          <a:xfrm>
            <a:off x="558800" y="312111"/>
            <a:ext cx="11179810" cy="868943"/>
          </a:xfrm>
        </p:spPr>
        <p:txBody>
          <a:bodyPr/>
          <a:lstStyle>
            <a:lvl1pPr>
              <a:defRPr b="1">
                <a:solidFill>
                  <a:srgbClr val="0095C8"/>
                </a:solidFill>
                <a:latin typeface="Arial" panose="020B0604020202020204" pitchFamily="34" charset="0"/>
                <a:cs typeface="Arial" panose="020B0604020202020204" pitchFamily="34" charset="0"/>
              </a:defRPr>
            </a:lvl1pPr>
          </a:lstStyle>
          <a:p>
            <a:r>
              <a:rPr lang="en-US"/>
              <a:t>Click to edit Master title style</a:t>
            </a:r>
          </a:p>
        </p:txBody>
      </p:sp>
      <p:sp>
        <p:nvSpPr>
          <p:cNvPr id="2" name="Content Placeholder 2">
            <a:extLst>
              <a:ext uri="{FF2B5EF4-FFF2-40B4-BE49-F238E27FC236}">
                <a16:creationId xmlns:a16="http://schemas.microsoft.com/office/drawing/2014/main" id="{4983F13A-8DF0-8DA3-55CF-8F4348A1BA54}"/>
              </a:ext>
            </a:extLst>
          </p:cNvPr>
          <p:cNvSpPr>
            <a:spLocks noGrp="1"/>
          </p:cNvSpPr>
          <p:nvPr>
            <p:ph sz="half" idx="1"/>
          </p:nvPr>
        </p:nvSpPr>
        <p:spPr>
          <a:xfrm>
            <a:off x="561975" y="1356549"/>
            <a:ext cx="5181600" cy="4759243"/>
          </a:xfrm>
        </p:spPr>
        <p:txBody>
          <a:bodyPr/>
          <a:lstStyle>
            <a:lvl3pPr>
              <a:defRPr sz="2200"/>
            </a:lvl3pPr>
          </a:lstStyle>
          <a:p>
            <a:pPr lvl="0"/>
            <a:r>
              <a:rPr lang="en-US"/>
              <a:t>Click to edit Master text styles</a:t>
            </a:r>
          </a:p>
          <a:p>
            <a:pPr lvl="1"/>
            <a:r>
              <a:rPr lang="en-US"/>
              <a:t>Second level</a:t>
            </a:r>
          </a:p>
          <a:p>
            <a:pPr lvl="2"/>
            <a:r>
              <a:rPr lang="en-US"/>
              <a:t>Third level</a:t>
            </a:r>
          </a:p>
        </p:txBody>
      </p:sp>
      <p:sp>
        <p:nvSpPr>
          <p:cNvPr id="3" name="Content Placeholder 3">
            <a:extLst>
              <a:ext uri="{FF2B5EF4-FFF2-40B4-BE49-F238E27FC236}">
                <a16:creationId xmlns:a16="http://schemas.microsoft.com/office/drawing/2014/main" id="{9FC73D3A-6F60-D620-0262-D2E0E6EA30C3}"/>
              </a:ext>
            </a:extLst>
          </p:cNvPr>
          <p:cNvSpPr>
            <a:spLocks noGrp="1"/>
          </p:cNvSpPr>
          <p:nvPr>
            <p:ph sz="half" idx="2"/>
          </p:nvPr>
        </p:nvSpPr>
        <p:spPr>
          <a:xfrm>
            <a:off x="6572250" y="1356550"/>
            <a:ext cx="5181600" cy="4759242"/>
          </a:xfrm>
        </p:spPr>
        <p:txBody>
          <a:bodyPr/>
          <a:lstStyle>
            <a:lvl3pPr>
              <a:defRPr sz="22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8415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316BC-B476-4A52-82D8-05C72DFFB8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7CB03-F88D-9A76-DB7B-FC68C3B8E3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C1A50-7A16-1A26-4CCF-66B4166BFBFE}"/>
              </a:ext>
            </a:extLst>
          </p:cNvPr>
          <p:cNvSpPr>
            <a:spLocks noGrp="1"/>
          </p:cNvSpPr>
          <p:nvPr>
            <p:ph type="dt" sz="half" idx="10"/>
          </p:nvPr>
        </p:nvSpPr>
        <p:spPr/>
        <p:txBody>
          <a:bodyPr/>
          <a:lstStyle/>
          <a:p>
            <a:fld id="{21BE5CD8-72A5-4007-B616-0A87EDC574BF}" type="datetimeFigureOut">
              <a:rPr lang="en-US" smtClean="0"/>
              <a:t>9/10/24</a:t>
            </a:fld>
            <a:endParaRPr lang="en-US"/>
          </a:p>
        </p:txBody>
      </p:sp>
      <p:sp>
        <p:nvSpPr>
          <p:cNvPr id="5" name="Footer Placeholder 4">
            <a:extLst>
              <a:ext uri="{FF2B5EF4-FFF2-40B4-BE49-F238E27FC236}">
                <a16:creationId xmlns:a16="http://schemas.microsoft.com/office/drawing/2014/main" id="{1BEDB4C1-A418-6771-AED2-FACC18CD4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B1127A-79B0-4748-8C46-C0CD361E681E}"/>
              </a:ext>
            </a:extLst>
          </p:cNvPr>
          <p:cNvSpPr>
            <a:spLocks noGrp="1"/>
          </p:cNvSpPr>
          <p:nvPr>
            <p:ph type="sldNum" sz="quarter" idx="12"/>
          </p:nvPr>
        </p:nvSpPr>
        <p:spPr/>
        <p:txBody>
          <a:bodyPr/>
          <a:lstStyle/>
          <a:p>
            <a:fld id="{0F340290-01AF-4636-9A02-8E241345ED05}" type="slidenum">
              <a:rPr lang="en-US" smtClean="0"/>
              <a:t>‹#›</a:t>
            </a:fld>
            <a:endParaRPr lang="en-US"/>
          </a:p>
        </p:txBody>
      </p:sp>
    </p:spTree>
    <p:extLst>
      <p:ext uri="{BB962C8B-B14F-4D97-AF65-F5344CB8AC3E}">
        <p14:creationId xmlns:p14="http://schemas.microsoft.com/office/powerpoint/2010/main" val="2228199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313EB-E1AD-39FB-95EB-E733B083042F}"/>
              </a:ext>
            </a:extLst>
          </p:cNvPr>
          <p:cNvSpPr>
            <a:spLocks noGrp="1"/>
          </p:cNvSpPr>
          <p:nvPr>
            <p:ph type="title"/>
          </p:nvPr>
        </p:nvSpPr>
        <p:spPr>
          <a:xfrm>
            <a:off x="558800" y="312111"/>
            <a:ext cx="11179810" cy="868943"/>
          </a:xfrm>
        </p:spPr>
        <p:txBody>
          <a:bodyPr/>
          <a:lstStyle>
            <a:lvl1pPr>
              <a:defRPr b="1">
                <a:solidFill>
                  <a:srgbClr val="0095C8"/>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AEE2555-0D98-4B87-088E-99BB4FFF0CA6}"/>
              </a:ext>
            </a:extLst>
          </p:cNvPr>
          <p:cNvSpPr>
            <a:spLocks noGrp="1"/>
          </p:cNvSpPr>
          <p:nvPr>
            <p:ph idx="1"/>
          </p:nvPr>
        </p:nvSpPr>
        <p:spPr>
          <a:xfrm>
            <a:off x="558800" y="1359475"/>
            <a:ext cx="11179810" cy="443889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16647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313EB-E1AD-39FB-95EB-E733B083042F}"/>
              </a:ext>
            </a:extLst>
          </p:cNvPr>
          <p:cNvSpPr>
            <a:spLocks noGrp="1"/>
          </p:cNvSpPr>
          <p:nvPr>
            <p:ph type="title"/>
          </p:nvPr>
        </p:nvSpPr>
        <p:spPr>
          <a:xfrm>
            <a:off x="558800" y="312111"/>
            <a:ext cx="11179810" cy="868943"/>
          </a:xfrm>
        </p:spPr>
        <p:txBody>
          <a:bodyPr/>
          <a:lstStyle>
            <a:lvl1pPr>
              <a:defRPr b="1">
                <a:solidFill>
                  <a:srgbClr val="0095C8"/>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10DF1380-14BB-F850-2903-EBCA5BA3F81A}"/>
              </a:ext>
            </a:extLst>
          </p:cNvPr>
          <p:cNvSpPr>
            <a:spLocks noGrp="1"/>
          </p:cNvSpPr>
          <p:nvPr>
            <p:ph sz="half" idx="1"/>
          </p:nvPr>
        </p:nvSpPr>
        <p:spPr>
          <a:xfrm>
            <a:off x="561975" y="1356550"/>
            <a:ext cx="5181600" cy="4438608"/>
          </a:xfrm>
        </p:spPr>
        <p:txBody>
          <a:bodyPr/>
          <a:lstStyle>
            <a:lvl3pPr>
              <a:defRPr sz="22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A842A808-9FD1-BFF8-D590-B7A2463FF233}"/>
              </a:ext>
            </a:extLst>
          </p:cNvPr>
          <p:cNvSpPr>
            <a:spLocks noGrp="1"/>
          </p:cNvSpPr>
          <p:nvPr>
            <p:ph sz="half" idx="2"/>
          </p:nvPr>
        </p:nvSpPr>
        <p:spPr>
          <a:xfrm>
            <a:off x="6572250" y="1356550"/>
            <a:ext cx="5181600" cy="4438607"/>
          </a:xfrm>
        </p:spPr>
        <p:txBody>
          <a:bodyPr/>
          <a:lstStyle>
            <a:lvl3pPr>
              <a:defRPr sz="22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39887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313EB-E1AD-39FB-95EB-E733B083042F}"/>
              </a:ext>
            </a:extLst>
          </p:cNvPr>
          <p:cNvSpPr>
            <a:spLocks noGrp="1"/>
          </p:cNvSpPr>
          <p:nvPr>
            <p:ph type="title"/>
          </p:nvPr>
        </p:nvSpPr>
        <p:spPr>
          <a:xfrm>
            <a:off x="4415588" y="491386"/>
            <a:ext cx="7357312" cy="868943"/>
          </a:xfrm>
        </p:spPr>
        <p:txBody>
          <a:bodyPr/>
          <a:lstStyle>
            <a:lvl1pPr>
              <a:defRPr b="1">
                <a:solidFill>
                  <a:srgbClr val="0095C8"/>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AEE2555-0D98-4B87-088E-99BB4FFF0CA6}"/>
              </a:ext>
            </a:extLst>
          </p:cNvPr>
          <p:cNvSpPr>
            <a:spLocks noGrp="1"/>
          </p:cNvSpPr>
          <p:nvPr>
            <p:ph idx="1"/>
          </p:nvPr>
        </p:nvSpPr>
        <p:spPr>
          <a:xfrm>
            <a:off x="4415588" y="1458178"/>
            <a:ext cx="7357312" cy="4635481"/>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048623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313EB-E1AD-39FB-95EB-E733B083042F}"/>
              </a:ext>
            </a:extLst>
          </p:cNvPr>
          <p:cNvSpPr>
            <a:spLocks noGrp="1"/>
          </p:cNvSpPr>
          <p:nvPr>
            <p:ph type="title"/>
          </p:nvPr>
        </p:nvSpPr>
        <p:spPr>
          <a:xfrm>
            <a:off x="609600" y="877228"/>
            <a:ext cx="10946130" cy="1122556"/>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AEE2555-0D98-4B87-088E-99BB4FFF0CA6}"/>
              </a:ext>
            </a:extLst>
          </p:cNvPr>
          <p:cNvSpPr>
            <a:spLocks noGrp="1"/>
          </p:cNvSpPr>
          <p:nvPr>
            <p:ph idx="1"/>
          </p:nvPr>
        </p:nvSpPr>
        <p:spPr>
          <a:xfrm>
            <a:off x="609600" y="2137858"/>
            <a:ext cx="1094613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198569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313EB-E1AD-39FB-95EB-E733B083042F}"/>
              </a:ext>
            </a:extLst>
          </p:cNvPr>
          <p:cNvSpPr>
            <a:spLocks noGrp="1"/>
          </p:cNvSpPr>
          <p:nvPr>
            <p:ph type="title"/>
          </p:nvPr>
        </p:nvSpPr>
        <p:spPr>
          <a:xfrm>
            <a:off x="609600" y="877228"/>
            <a:ext cx="10946130" cy="1122556"/>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84473D99-F0BF-7E5F-561B-4182092CC096}"/>
              </a:ext>
            </a:extLst>
          </p:cNvPr>
          <p:cNvSpPr>
            <a:spLocks noGrp="1"/>
          </p:cNvSpPr>
          <p:nvPr>
            <p:ph sz="half" idx="1"/>
          </p:nvPr>
        </p:nvSpPr>
        <p:spPr>
          <a:xfrm>
            <a:off x="609475" y="2140321"/>
            <a:ext cx="5181600" cy="4438608"/>
          </a:xfrm>
        </p:spPr>
        <p:txBody>
          <a:bodyPr/>
          <a:lstStyle>
            <a:lvl3pPr>
              <a:defRPr sz="22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42F18A51-A01A-772A-D050-EF3E99006C5B}"/>
              </a:ext>
            </a:extLst>
          </p:cNvPr>
          <p:cNvSpPr>
            <a:spLocks noGrp="1"/>
          </p:cNvSpPr>
          <p:nvPr>
            <p:ph sz="half" idx="2"/>
          </p:nvPr>
        </p:nvSpPr>
        <p:spPr>
          <a:xfrm>
            <a:off x="6405998" y="2140321"/>
            <a:ext cx="5181600" cy="4438607"/>
          </a:xfrm>
        </p:spPr>
        <p:txBody>
          <a:bodyPr/>
          <a:lstStyle>
            <a:lvl3pPr>
              <a:defRPr sz="22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0057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313EB-E1AD-39FB-95EB-E733B083042F}"/>
              </a:ext>
            </a:extLst>
          </p:cNvPr>
          <p:cNvSpPr>
            <a:spLocks noGrp="1"/>
          </p:cNvSpPr>
          <p:nvPr>
            <p:ph type="title"/>
          </p:nvPr>
        </p:nvSpPr>
        <p:spPr>
          <a:xfrm>
            <a:off x="1384301" y="1295400"/>
            <a:ext cx="9436100" cy="4229100"/>
          </a:xfrm>
        </p:spPr>
        <p:txBody>
          <a:bodyPr/>
          <a:lstStyle>
            <a:lvl1pPr>
              <a:defRPr b="1">
                <a:solidFill>
                  <a:srgbClr val="0095C8"/>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15643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580BE8-65D4-9FFC-6AA5-1A7BC1B026A8}"/>
              </a:ext>
            </a:extLst>
          </p:cNvPr>
          <p:cNvSpPr>
            <a:spLocks noGrp="1"/>
          </p:cNvSpPr>
          <p:nvPr>
            <p:ph type="title"/>
          </p:nvPr>
        </p:nvSpPr>
        <p:spPr>
          <a:xfrm>
            <a:off x="558800" y="312111"/>
            <a:ext cx="11179810" cy="868943"/>
          </a:xfrm>
        </p:spPr>
        <p:txBody>
          <a:bodyPr/>
          <a:lstStyle>
            <a:lvl1pPr>
              <a:defRPr b="1">
                <a:solidFill>
                  <a:srgbClr val="0095C8"/>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F9137DD1-0826-F08A-7FA1-C367CDCA5385}"/>
              </a:ext>
            </a:extLst>
          </p:cNvPr>
          <p:cNvSpPr>
            <a:spLocks noGrp="1"/>
          </p:cNvSpPr>
          <p:nvPr>
            <p:ph idx="1"/>
          </p:nvPr>
        </p:nvSpPr>
        <p:spPr>
          <a:xfrm>
            <a:off x="558800" y="1359475"/>
            <a:ext cx="11179810" cy="471243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07026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580BE8-65D4-9FFC-6AA5-1A7BC1B026A8}"/>
              </a:ext>
            </a:extLst>
          </p:cNvPr>
          <p:cNvSpPr>
            <a:spLocks noGrp="1"/>
          </p:cNvSpPr>
          <p:nvPr>
            <p:ph type="title"/>
          </p:nvPr>
        </p:nvSpPr>
        <p:spPr>
          <a:xfrm>
            <a:off x="558800" y="312111"/>
            <a:ext cx="11179810" cy="868943"/>
          </a:xfrm>
        </p:spPr>
        <p:txBody>
          <a:bodyPr/>
          <a:lstStyle>
            <a:lvl1pPr>
              <a:defRPr b="1">
                <a:solidFill>
                  <a:srgbClr val="0095C8"/>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F9137DD1-0826-F08A-7FA1-C367CDCA5385}"/>
              </a:ext>
            </a:extLst>
          </p:cNvPr>
          <p:cNvSpPr>
            <a:spLocks noGrp="1"/>
          </p:cNvSpPr>
          <p:nvPr>
            <p:ph idx="1"/>
          </p:nvPr>
        </p:nvSpPr>
        <p:spPr>
          <a:xfrm>
            <a:off x="558800" y="1359475"/>
            <a:ext cx="11179810" cy="4712436"/>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42616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580BE8-65D4-9FFC-6AA5-1A7BC1B026A8}"/>
              </a:ext>
            </a:extLst>
          </p:cNvPr>
          <p:cNvSpPr>
            <a:spLocks noGrp="1"/>
          </p:cNvSpPr>
          <p:nvPr>
            <p:ph type="title"/>
          </p:nvPr>
        </p:nvSpPr>
        <p:spPr>
          <a:xfrm>
            <a:off x="558800" y="312111"/>
            <a:ext cx="11179810" cy="868943"/>
          </a:xfrm>
        </p:spPr>
        <p:txBody>
          <a:bodyPr/>
          <a:lstStyle>
            <a:lvl1pPr>
              <a:defRPr b="1">
                <a:solidFill>
                  <a:srgbClr val="0095C8"/>
                </a:solidFill>
                <a:latin typeface="Arial" panose="020B0604020202020204" pitchFamily="34" charset="0"/>
                <a:cs typeface="Arial" panose="020B06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F9137DD1-0826-F08A-7FA1-C367CDCA5385}"/>
              </a:ext>
            </a:extLst>
          </p:cNvPr>
          <p:cNvSpPr>
            <a:spLocks noGrp="1"/>
          </p:cNvSpPr>
          <p:nvPr>
            <p:ph idx="1"/>
          </p:nvPr>
        </p:nvSpPr>
        <p:spPr>
          <a:xfrm>
            <a:off x="558800" y="1359475"/>
            <a:ext cx="11179810" cy="443568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01940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59DF6-625C-9CAE-2887-54F546890E65}"/>
              </a:ext>
            </a:extLst>
          </p:cNvPr>
          <p:cNvSpPr>
            <a:spLocks noGrp="1"/>
          </p:cNvSpPr>
          <p:nvPr>
            <p:ph type="title"/>
          </p:nvPr>
        </p:nvSpPr>
        <p:spPr>
          <a:xfrm>
            <a:off x="609600" y="877228"/>
            <a:ext cx="10946130" cy="1122556"/>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19452D4-52AD-0530-60B8-68E8BE2D52AC}"/>
              </a:ext>
            </a:extLst>
          </p:cNvPr>
          <p:cNvSpPr>
            <a:spLocks noGrp="1"/>
          </p:cNvSpPr>
          <p:nvPr>
            <p:ph idx="1"/>
          </p:nvPr>
        </p:nvSpPr>
        <p:spPr>
          <a:xfrm>
            <a:off x="609600" y="2137858"/>
            <a:ext cx="10946130" cy="396605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sz="2200">
                <a:latin typeface="Arial" panose="020B0604020202020204" pitchFamily="34" charset="0"/>
                <a:cs typeface="Arial" panose="020B0604020202020204" pitchFamily="34" charset="0"/>
              </a:defRPr>
            </a:lvl3pPr>
            <a:lvl4pPr>
              <a:defRPr sz="2200">
                <a:latin typeface="Arial" panose="020B0604020202020204" pitchFamily="34" charset="0"/>
                <a:cs typeface="Arial" panose="020B0604020202020204" pitchFamily="34" charset="0"/>
              </a:defRPr>
            </a:lvl4pPr>
            <a:lvl5pPr>
              <a:defRPr sz="2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87634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856B2-35D9-AAB1-BF76-99CB5D8E4C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B162EC-96FD-14C1-E1D9-253F60B4EE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D02C56-9EB1-F01B-CB34-0A28AA48F250}"/>
              </a:ext>
            </a:extLst>
          </p:cNvPr>
          <p:cNvSpPr>
            <a:spLocks noGrp="1"/>
          </p:cNvSpPr>
          <p:nvPr>
            <p:ph type="dt" sz="half" idx="10"/>
          </p:nvPr>
        </p:nvSpPr>
        <p:spPr/>
        <p:txBody>
          <a:bodyPr/>
          <a:lstStyle/>
          <a:p>
            <a:fld id="{21BE5CD8-72A5-4007-B616-0A87EDC574BF}" type="datetimeFigureOut">
              <a:rPr lang="en-US" smtClean="0"/>
              <a:t>9/10/24</a:t>
            </a:fld>
            <a:endParaRPr lang="en-US"/>
          </a:p>
        </p:txBody>
      </p:sp>
      <p:sp>
        <p:nvSpPr>
          <p:cNvPr id="5" name="Footer Placeholder 4">
            <a:extLst>
              <a:ext uri="{FF2B5EF4-FFF2-40B4-BE49-F238E27FC236}">
                <a16:creationId xmlns:a16="http://schemas.microsoft.com/office/drawing/2014/main" id="{CCC74A36-59E1-A5EE-58FE-7913733C7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4CE315-E0F5-B10A-3AAC-76121E39F623}"/>
              </a:ext>
            </a:extLst>
          </p:cNvPr>
          <p:cNvSpPr>
            <a:spLocks noGrp="1"/>
          </p:cNvSpPr>
          <p:nvPr>
            <p:ph type="sldNum" sz="quarter" idx="12"/>
          </p:nvPr>
        </p:nvSpPr>
        <p:spPr/>
        <p:txBody>
          <a:bodyPr/>
          <a:lstStyle/>
          <a:p>
            <a:fld id="{0F340290-01AF-4636-9A02-8E241345ED05}" type="slidenum">
              <a:rPr lang="en-US" smtClean="0"/>
              <a:t>‹#›</a:t>
            </a:fld>
            <a:endParaRPr lang="en-US"/>
          </a:p>
        </p:txBody>
      </p:sp>
    </p:spTree>
    <p:extLst>
      <p:ext uri="{BB962C8B-B14F-4D97-AF65-F5344CB8AC3E}">
        <p14:creationId xmlns:p14="http://schemas.microsoft.com/office/powerpoint/2010/main" val="3765087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F47D098-B544-9AA1-2220-D330E3BBB5D5}"/>
              </a:ext>
            </a:extLst>
          </p:cNvPr>
          <p:cNvSpPr>
            <a:spLocks noGrp="1"/>
          </p:cNvSpPr>
          <p:nvPr>
            <p:ph idx="1"/>
          </p:nvPr>
        </p:nvSpPr>
        <p:spPr>
          <a:xfrm>
            <a:off x="4657344" y="2743199"/>
            <a:ext cx="6912864" cy="2231137"/>
          </a:xfrm>
        </p:spPr>
        <p:txBody>
          <a:bodyPr/>
          <a:lstStyle>
            <a:lvl1pPr marL="0" indent="0">
              <a:buFontTx/>
              <a:buNone/>
              <a:defRPr>
                <a:solidFill>
                  <a:schemeClr val="tx1"/>
                </a:solidFill>
                <a:latin typeface="Arial" panose="020B0604020202020204" pitchFamily="34" charset="0"/>
                <a:cs typeface="Arial" panose="020B0604020202020204" pitchFamily="34" charset="0"/>
              </a:defRPr>
            </a:lvl1pPr>
            <a:lvl2pPr marL="457200" indent="0">
              <a:buFontTx/>
              <a:buNone/>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01021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9B1D8-A235-10F0-D82A-E8C9D8AB7F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1BCDE2-2A4C-40C0-8F26-0BE39C6E64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8AAEC0-6AC7-5BFC-BEEC-3E69AB335E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E5D843-AD97-2FDA-9193-0B64FA0D95B4}"/>
              </a:ext>
            </a:extLst>
          </p:cNvPr>
          <p:cNvSpPr>
            <a:spLocks noGrp="1"/>
          </p:cNvSpPr>
          <p:nvPr>
            <p:ph type="dt" sz="half" idx="10"/>
          </p:nvPr>
        </p:nvSpPr>
        <p:spPr/>
        <p:txBody>
          <a:bodyPr/>
          <a:lstStyle/>
          <a:p>
            <a:fld id="{21BE5CD8-72A5-4007-B616-0A87EDC574BF}" type="datetimeFigureOut">
              <a:rPr lang="en-US" smtClean="0"/>
              <a:t>9/10/24</a:t>
            </a:fld>
            <a:endParaRPr lang="en-US"/>
          </a:p>
        </p:txBody>
      </p:sp>
      <p:sp>
        <p:nvSpPr>
          <p:cNvPr id="6" name="Footer Placeholder 5">
            <a:extLst>
              <a:ext uri="{FF2B5EF4-FFF2-40B4-BE49-F238E27FC236}">
                <a16:creationId xmlns:a16="http://schemas.microsoft.com/office/drawing/2014/main" id="{F27578B6-B5A1-6549-AA31-7B698723E3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26AE26-905B-2839-A5F4-05AEA7A08270}"/>
              </a:ext>
            </a:extLst>
          </p:cNvPr>
          <p:cNvSpPr>
            <a:spLocks noGrp="1"/>
          </p:cNvSpPr>
          <p:nvPr>
            <p:ph type="sldNum" sz="quarter" idx="12"/>
          </p:nvPr>
        </p:nvSpPr>
        <p:spPr/>
        <p:txBody>
          <a:bodyPr/>
          <a:lstStyle/>
          <a:p>
            <a:fld id="{0F340290-01AF-4636-9A02-8E241345ED05}" type="slidenum">
              <a:rPr lang="en-US" smtClean="0"/>
              <a:t>‹#›</a:t>
            </a:fld>
            <a:endParaRPr lang="en-US"/>
          </a:p>
        </p:txBody>
      </p:sp>
    </p:spTree>
    <p:extLst>
      <p:ext uri="{BB962C8B-B14F-4D97-AF65-F5344CB8AC3E}">
        <p14:creationId xmlns:p14="http://schemas.microsoft.com/office/powerpoint/2010/main" val="468169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BB84-BDD0-1E20-FF5F-ED34750717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A9E1FF-F3B5-63A4-A365-E5C3BCE577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11DA57-5220-7275-9D0C-0F0BB69BCD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741E71-AF2D-44FC-B5FE-EA0797EDBB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DE7FFA-94EF-56BA-1624-0EBC915FD8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AA03D7-26D8-0872-D4DB-357B0438254F}"/>
              </a:ext>
            </a:extLst>
          </p:cNvPr>
          <p:cNvSpPr>
            <a:spLocks noGrp="1"/>
          </p:cNvSpPr>
          <p:nvPr>
            <p:ph type="dt" sz="half" idx="10"/>
          </p:nvPr>
        </p:nvSpPr>
        <p:spPr/>
        <p:txBody>
          <a:bodyPr/>
          <a:lstStyle/>
          <a:p>
            <a:fld id="{21BE5CD8-72A5-4007-B616-0A87EDC574BF}" type="datetimeFigureOut">
              <a:rPr lang="en-US" smtClean="0"/>
              <a:t>9/10/24</a:t>
            </a:fld>
            <a:endParaRPr lang="en-US"/>
          </a:p>
        </p:txBody>
      </p:sp>
      <p:sp>
        <p:nvSpPr>
          <p:cNvPr id="8" name="Footer Placeholder 7">
            <a:extLst>
              <a:ext uri="{FF2B5EF4-FFF2-40B4-BE49-F238E27FC236}">
                <a16:creationId xmlns:a16="http://schemas.microsoft.com/office/drawing/2014/main" id="{8D7F1864-4889-54DC-1F1E-1418CDD312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458901-A67B-C06D-6076-E5C474C1469B}"/>
              </a:ext>
            </a:extLst>
          </p:cNvPr>
          <p:cNvSpPr>
            <a:spLocks noGrp="1"/>
          </p:cNvSpPr>
          <p:nvPr>
            <p:ph type="sldNum" sz="quarter" idx="12"/>
          </p:nvPr>
        </p:nvSpPr>
        <p:spPr/>
        <p:txBody>
          <a:bodyPr/>
          <a:lstStyle/>
          <a:p>
            <a:fld id="{0F340290-01AF-4636-9A02-8E241345ED05}" type="slidenum">
              <a:rPr lang="en-US" smtClean="0"/>
              <a:t>‹#›</a:t>
            </a:fld>
            <a:endParaRPr lang="en-US"/>
          </a:p>
        </p:txBody>
      </p:sp>
    </p:spTree>
    <p:extLst>
      <p:ext uri="{BB962C8B-B14F-4D97-AF65-F5344CB8AC3E}">
        <p14:creationId xmlns:p14="http://schemas.microsoft.com/office/powerpoint/2010/main" val="3023041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9C761-5A21-8188-8796-C987E444C8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69D190-179A-A78C-CE39-B8822F0DADDF}"/>
              </a:ext>
            </a:extLst>
          </p:cNvPr>
          <p:cNvSpPr>
            <a:spLocks noGrp="1"/>
          </p:cNvSpPr>
          <p:nvPr>
            <p:ph type="dt" sz="half" idx="10"/>
          </p:nvPr>
        </p:nvSpPr>
        <p:spPr/>
        <p:txBody>
          <a:bodyPr/>
          <a:lstStyle/>
          <a:p>
            <a:fld id="{21BE5CD8-72A5-4007-B616-0A87EDC574BF}" type="datetimeFigureOut">
              <a:rPr lang="en-US" smtClean="0"/>
              <a:t>9/10/24</a:t>
            </a:fld>
            <a:endParaRPr lang="en-US"/>
          </a:p>
        </p:txBody>
      </p:sp>
      <p:sp>
        <p:nvSpPr>
          <p:cNvPr id="4" name="Footer Placeholder 3">
            <a:extLst>
              <a:ext uri="{FF2B5EF4-FFF2-40B4-BE49-F238E27FC236}">
                <a16:creationId xmlns:a16="http://schemas.microsoft.com/office/drawing/2014/main" id="{DCB6DDB6-55C9-90A4-561E-2F9F2A82B9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4EFE0B-64DF-8036-CAC4-19E1EC8C86CF}"/>
              </a:ext>
            </a:extLst>
          </p:cNvPr>
          <p:cNvSpPr>
            <a:spLocks noGrp="1"/>
          </p:cNvSpPr>
          <p:nvPr>
            <p:ph type="sldNum" sz="quarter" idx="12"/>
          </p:nvPr>
        </p:nvSpPr>
        <p:spPr/>
        <p:txBody>
          <a:bodyPr/>
          <a:lstStyle/>
          <a:p>
            <a:fld id="{0F340290-01AF-4636-9A02-8E241345ED05}" type="slidenum">
              <a:rPr lang="en-US" smtClean="0"/>
              <a:t>‹#›</a:t>
            </a:fld>
            <a:endParaRPr lang="en-US"/>
          </a:p>
        </p:txBody>
      </p:sp>
    </p:spTree>
    <p:extLst>
      <p:ext uri="{BB962C8B-B14F-4D97-AF65-F5344CB8AC3E}">
        <p14:creationId xmlns:p14="http://schemas.microsoft.com/office/powerpoint/2010/main" val="3953128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A6C049-ADE2-8FD0-E907-EFEC8DF13160}"/>
              </a:ext>
            </a:extLst>
          </p:cNvPr>
          <p:cNvSpPr>
            <a:spLocks noGrp="1"/>
          </p:cNvSpPr>
          <p:nvPr>
            <p:ph type="dt" sz="half" idx="10"/>
          </p:nvPr>
        </p:nvSpPr>
        <p:spPr/>
        <p:txBody>
          <a:bodyPr/>
          <a:lstStyle/>
          <a:p>
            <a:fld id="{21BE5CD8-72A5-4007-B616-0A87EDC574BF}" type="datetimeFigureOut">
              <a:rPr lang="en-US" smtClean="0"/>
              <a:t>9/10/24</a:t>
            </a:fld>
            <a:endParaRPr lang="en-US"/>
          </a:p>
        </p:txBody>
      </p:sp>
      <p:sp>
        <p:nvSpPr>
          <p:cNvPr id="3" name="Footer Placeholder 2">
            <a:extLst>
              <a:ext uri="{FF2B5EF4-FFF2-40B4-BE49-F238E27FC236}">
                <a16:creationId xmlns:a16="http://schemas.microsoft.com/office/drawing/2014/main" id="{B41D0D5D-EA49-ADD3-8023-72DD4623C4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E590EA-176F-2C4A-8A37-328AF6E41693}"/>
              </a:ext>
            </a:extLst>
          </p:cNvPr>
          <p:cNvSpPr>
            <a:spLocks noGrp="1"/>
          </p:cNvSpPr>
          <p:nvPr>
            <p:ph type="sldNum" sz="quarter" idx="12"/>
          </p:nvPr>
        </p:nvSpPr>
        <p:spPr/>
        <p:txBody>
          <a:bodyPr/>
          <a:lstStyle/>
          <a:p>
            <a:fld id="{0F340290-01AF-4636-9A02-8E241345ED05}" type="slidenum">
              <a:rPr lang="en-US" smtClean="0"/>
              <a:t>‹#›</a:t>
            </a:fld>
            <a:endParaRPr lang="en-US"/>
          </a:p>
        </p:txBody>
      </p:sp>
    </p:spTree>
    <p:extLst>
      <p:ext uri="{BB962C8B-B14F-4D97-AF65-F5344CB8AC3E}">
        <p14:creationId xmlns:p14="http://schemas.microsoft.com/office/powerpoint/2010/main" val="2020411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CB2C4-2BE9-31A8-DF5A-0582F42AA5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38A61F-9A50-F734-0D5D-BCF10F99F4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E5D0F0-5C56-81AF-4DD9-7C92276A8B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13B4EC-D72B-44EA-361B-85AC7F6BEF32}"/>
              </a:ext>
            </a:extLst>
          </p:cNvPr>
          <p:cNvSpPr>
            <a:spLocks noGrp="1"/>
          </p:cNvSpPr>
          <p:nvPr>
            <p:ph type="dt" sz="half" idx="10"/>
          </p:nvPr>
        </p:nvSpPr>
        <p:spPr/>
        <p:txBody>
          <a:bodyPr/>
          <a:lstStyle/>
          <a:p>
            <a:fld id="{21BE5CD8-72A5-4007-B616-0A87EDC574BF}" type="datetimeFigureOut">
              <a:rPr lang="en-US" smtClean="0"/>
              <a:t>9/10/24</a:t>
            </a:fld>
            <a:endParaRPr lang="en-US"/>
          </a:p>
        </p:txBody>
      </p:sp>
      <p:sp>
        <p:nvSpPr>
          <p:cNvPr id="6" name="Footer Placeholder 5">
            <a:extLst>
              <a:ext uri="{FF2B5EF4-FFF2-40B4-BE49-F238E27FC236}">
                <a16:creationId xmlns:a16="http://schemas.microsoft.com/office/drawing/2014/main" id="{96FF136A-8AD2-1AEC-077F-EA2EEC7656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2E8BA-803B-BDC9-C5B1-37D097B251AF}"/>
              </a:ext>
            </a:extLst>
          </p:cNvPr>
          <p:cNvSpPr>
            <a:spLocks noGrp="1"/>
          </p:cNvSpPr>
          <p:nvPr>
            <p:ph type="sldNum" sz="quarter" idx="12"/>
          </p:nvPr>
        </p:nvSpPr>
        <p:spPr/>
        <p:txBody>
          <a:bodyPr/>
          <a:lstStyle/>
          <a:p>
            <a:fld id="{0F340290-01AF-4636-9A02-8E241345ED05}" type="slidenum">
              <a:rPr lang="en-US" smtClean="0"/>
              <a:t>‹#›</a:t>
            </a:fld>
            <a:endParaRPr lang="en-US"/>
          </a:p>
        </p:txBody>
      </p:sp>
    </p:spTree>
    <p:extLst>
      <p:ext uri="{BB962C8B-B14F-4D97-AF65-F5344CB8AC3E}">
        <p14:creationId xmlns:p14="http://schemas.microsoft.com/office/powerpoint/2010/main" val="337908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5510D-3EAF-1551-0801-4194A2824A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0701CAC-ABB3-15B9-F01F-D69961C21A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3F1377-3284-93B0-5B16-CF6B18FC6A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4D280F-DC75-BA0B-121C-FF3B9FB0B240}"/>
              </a:ext>
            </a:extLst>
          </p:cNvPr>
          <p:cNvSpPr>
            <a:spLocks noGrp="1"/>
          </p:cNvSpPr>
          <p:nvPr>
            <p:ph type="dt" sz="half" idx="10"/>
          </p:nvPr>
        </p:nvSpPr>
        <p:spPr/>
        <p:txBody>
          <a:bodyPr/>
          <a:lstStyle/>
          <a:p>
            <a:fld id="{21BE5CD8-72A5-4007-B616-0A87EDC574BF}" type="datetimeFigureOut">
              <a:rPr lang="en-US" smtClean="0"/>
              <a:t>9/10/24</a:t>
            </a:fld>
            <a:endParaRPr lang="en-US"/>
          </a:p>
        </p:txBody>
      </p:sp>
      <p:sp>
        <p:nvSpPr>
          <p:cNvPr id="6" name="Footer Placeholder 5">
            <a:extLst>
              <a:ext uri="{FF2B5EF4-FFF2-40B4-BE49-F238E27FC236}">
                <a16:creationId xmlns:a16="http://schemas.microsoft.com/office/drawing/2014/main" id="{B8A886A1-0DCF-F7D4-974E-49D4C1837F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6E309E-508A-FFA6-8E84-DDC60273692F}"/>
              </a:ext>
            </a:extLst>
          </p:cNvPr>
          <p:cNvSpPr>
            <a:spLocks noGrp="1"/>
          </p:cNvSpPr>
          <p:nvPr>
            <p:ph type="sldNum" sz="quarter" idx="12"/>
          </p:nvPr>
        </p:nvSpPr>
        <p:spPr/>
        <p:txBody>
          <a:bodyPr/>
          <a:lstStyle/>
          <a:p>
            <a:fld id="{0F340290-01AF-4636-9A02-8E241345ED05}" type="slidenum">
              <a:rPr lang="en-US" smtClean="0"/>
              <a:t>‹#›</a:t>
            </a:fld>
            <a:endParaRPr lang="en-US"/>
          </a:p>
        </p:txBody>
      </p:sp>
    </p:spTree>
    <p:extLst>
      <p:ext uri="{BB962C8B-B14F-4D97-AF65-F5344CB8AC3E}">
        <p14:creationId xmlns:p14="http://schemas.microsoft.com/office/powerpoint/2010/main" val="1742600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EE6FE1-5EE7-30CA-37BE-98EC92B0C8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58D110-FB3A-F4B8-D956-E658F4FAA7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1D9523-D694-3730-9F85-66317C3260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1BE5CD8-72A5-4007-B616-0A87EDC574BF}" type="datetimeFigureOut">
              <a:rPr lang="en-US" smtClean="0"/>
              <a:t>9/10/24</a:t>
            </a:fld>
            <a:endParaRPr lang="en-US"/>
          </a:p>
        </p:txBody>
      </p:sp>
      <p:sp>
        <p:nvSpPr>
          <p:cNvPr id="5" name="Footer Placeholder 4">
            <a:extLst>
              <a:ext uri="{FF2B5EF4-FFF2-40B4-BE49-F238E27FC236}">
                <a16:creationId xmlns:a16="http://schemas.microsoft.com/office/drawing/2014/main" id="{19B66B23-3721-18BB-024B-8B15FAC8DD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9652408-D3A6-6838-D367-759CB0C2AA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340290-01AF-4636-9A02-8E241345ED05}" type="slidenum">
              <a:rPr lang="en-US" smtClean="0"/>
              <a:t>‹#›</a:t>
            </a:fld>
            <a:endParaRPr lang="en-US"/>
          </a:p>
        </p:txBody>
      </p:sp>
    </p:spTree>
    <p:extLst>
      <p:ext uri="{BB962C8B-B14F-4D97-AF65-F5344CB8AC3E}">
        <p14:creationId xmlns:p14="http://schemas.microsoft.com/office/powerpoint/2010/main" val="162566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541640-8F82-9606-AC89-0DD654847D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562021-4E45-984C-28CC-F04D3D4B6B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369033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31_990482D9.xml"/><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8/10/relationships/comments" Target="../comments/modernComment_135_86118ED8.xml"/><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18/10/relationships/comments" Target="../comments/modernComment_13B_7AF70218.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5.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CBA7D-9EB5-F67E-5B9E-7B83E367CB7D}"/>
              </a:ext>
            </a:extLst>
          </p:cNvPr>
          <p:cNvSpPr>
            <a:spLocks noGrp="1"/>
          </p:cNvSpPr>
          <p:nvPr>
            <p:ph type="ctrTitle"/>
          </p:nvPr>
        </p:nvSpPr>
        <p:spPr>
          <a:xfrm>
            <a:off x="96715" y="4654344"/>
            <a:ext cx="7786656" cy="1681612"/>
          </a:xfrm>
        </p:spPr>
        <p:txBody>
          <a:bodyPr>
            <a:normAutofit fontScale="90000"/>
          </a:bodyPr>
          <a:lstStyle/>
          <a:p>
            <a:r>
              <a:rPr lang="en-US"/>
              <a:t>Border States: “Driving Transformation, Innovation, and AI with SAP BTP”</a:t>
            </a:r>
          </a:p>
        </p:txBody>
      </p:sp>
      <p:sp>
        <p:nvSpPr>
          <p:cNvPr id="4" name="TextBox 3">
            <a:extLst>
              <a:ext uri="{FF2B5EF4-FFF2-40B4-BE49-F238E27FC236}">
                <a16:creationId xmlns:a16="http://schemas.microsoft.com/office/drawing/2014/main" id="{96B7FCB2-2FBE-3B05-4016-EEADAECB7B27}"/>
              </a:ext>
            </a:extLst>
          </p:cNvPr>
          <p:cNvSpPr txBox="1"/>
          <p:nvPr/>
        </p:nvSpPr>
        <p:spPr>
          <a:xfrm>
            <a:off x="2822161" y="6335956"/>
            <a:ext cx="4047390" cy="615553"/>
          </a:xfrm>
          <a:prstGeom prst="rect">
            <a:avLst/>
          </a:prstGeom>
          <a:noFill/>
        </p:spPr>
        <p:txBody>
          <a:bodyPr wrap="none" rtlCol="0">
            <a:spAutoFit/>
          </a:bodyPr>
          <a:lstStyle/>
          <a:p>
            <a:r>
              <a:rPr lang="en-US" sz="1600" b="1">
                <a:solidFill>
                  <a:srgbClr val="0095C8"/>
                </a:solidFill>
                <a:latin typeface="Arial" panose="020B0604020202020204" pitchFamily="34" charset="0"/>
                <a:ea typeface="+mj-ea"/>
                <a:cs typeface="Arial" panose="020B0604020202020204" pitchFamily="34" charset="0"/>
              </a:rPr>
              <a:t>- 2024 BTP Executive Summit - Chicago</a:t>
            </a:r>
          </a:p>
          <a:p>
            <a:endParaRPr lang="en-US"/>
          </a:p>
        </p:txBody>
      </p:sp>
    </p:spTree>
    <p:extLst>
      <p:ext uri="{BB962C8B-B14F-4D97-AF65-F5344CB8AC3E}">
        <p14:creationId xmlns:p14="http://schemas.microsoft.com/office/powerpoint/2010/main" val="947651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ADE61D-099A-4F6B-3F7D-361027FF4009}"/>
              </a:ext>
            </a:extLst>
          </p:cNvPr>
          <p:cNvSpPr>
            <a:spLocks noGrp="1"/>
          </p:cNvSpPr>
          <p:nvPr>
            <p:ph type="title"/>
          </p:nvPr>
        </p:nvSpPr>
        <p:spPr/>
        <p:txBody>
          <a:bodyPr/>
          <a:lstStyle/>
          <a:p>
            <a:r>
              <a:rPr lang="en-US" dirty="0"/>
              <a:t>Quote Automation Tool</a:t>
            </a:r>
          </a:p>
        </p:txBody>
      </p:sp>
      <p:sp>
        <p:nvSpPr>
          <p:cNvPr id="2" name="TextBox 1">
            <a:extLst>
              <a:ext uri="{FF2B5EF4-FFF2-40B4-BE49-F238E27FC236}">
                <a16:creationId xmlns:a16="http://schemas.microsoft.com/office/drawing/2014/main" id="{EB4D0FB7-C420-5D22-5BF3-EDB82ABA9219}"/>
              </a:ext>
            </a:extLst>
          </p:cNvPr>
          <p:cNvSpPr txBox="1"/>
          <p:nvPr/>
        </p:nvSpPr>
        <p:spPr>
          <a:xfrm>
            <a:off x="1044575" y="1484059"/>
            <a:ext cx="5537200" cy="646331"/>
          </a:xfrm>
          <a:prstGeom prst="rect">
            <a:avLst/>
          </a:prstGeom>
          <a:noFill/>
        </p:spPr>
        <p:txBody>
          <a:bodyPr wrap="square" rtlCol="0">
            <a:spAutoFit/>
          </a:bodyPr>
          <a:lstStyle/>
          <a:p>
            <a:endParaRPr lang="en-US"/>
          </a:p>
          <a:p>
            <a:endParaRPr lang="en-US"/>
          </a:p>
        </p:txBody>
      </p:sp>
      <p:pic>
        <p:nvPicPr>
          <p:cNvPr id="3" name="Picture 2">
            <a:extLst>
              <a:ext uri="{FF2B5EF4-FFF2-40B4-BE49-F238E27FC236}">
                <a16:creationId xmlns:a16="http://schemas.microsoft.com/office/drawing/2014/main" id="{4E2D004C-38FD-ABF4-0AE4-DBC582F65ECD}"/>
              </a:ext>
            </a:extLst>
          </p:cNvPr>
          <p:cNvPicPr>
            <a:picLocks noChangeAspect="1"/>
          </p:cNvPicPr>
          <p:nvPr/>
        </p:nvPicPr>
        <p:blipFill>
          <a:blip r:embed="rId2"/>
          <a:stretch>
            <a:fillRect/>
          </a:stretch>
        </p:blipFill>
        <p:spPr>
          <a:xfrm>
            <a:off x="603933" y="1629534"/>
            <a:ext cx="7060885" cy="3611540"/>
          </a:xfrm>
          <a:prstGeom prst="rect">
            <a:avLst/>
          </a:prstGeom>
        </p:spPr>
      </p:pic>
      <p:sp>
        <p:nvSpPr>
          <p:cNvPr id="5" name="TextBox 4">
            <a:extLst>
              <a:ext uri="{FF2B5EF4-FFF2-40B4-BE49-F238E27FC236}">
                <a16:creationId xmlns:a16="http://schemas.microsoft.com/office/drawing/2014/main" id="{F9070AE4-8791-EA6A-DAA8-96F2AADDACF8}"/>
              </a:ext>
            </a:extLst>
          </p:cNvPr>
          <p:cNvSpPr txBox="1"/>
          <p:nvPr/>
        </p:nvSpPr>
        <p:spPr>
          <a:xfrm>
            <a:off x="8200496" y="1484059"/>
            <a:ext cx="3276600" cy="2031325"/>
          </a:xfrm>
          <a:prstGeom prst="rect">
            <a:avLst/>
          </a:prstGeom>
          <a:noFill/>
        </p:spPr>
        <p:txBody>
          <a:bodyPr wrap="square" lIns="91440" tIns="45720" rIns="91440" bIns="45720" rtlCol="0" anchor="t">
            <a:spAutoFit/>
          </a:bodyPr>
          <a:lstStyle/>
          <a:p>
            <a:r>
              <a:rPr lang="en-US" dirty="0"/>
              <a:t>“</a:t>
            </a:r>
            <a:r>
              <a:rPr lang="en-US" i="1" dirty="0"/>
              <a:t>Our new functionality in SAP has garnered some awesome comments, including “Wow!” “That is awesome”, “When is that ready to go” and “That is a gamechanger. This thing will save me so much time!</a:t>
            </a:r>
            <a:r>
              <a:rPr lang="en-US" dirty="0"/>
              <a:t>”</a:t>
            </a:r>
          </a:p>
        </p:txBody>
      </p:sp>
      <p:sp>
        <p:nvSpPr>
          <p:cNvPr id="6" name="TextBox 5">
            <a:extLst>
              <a:ext uri="{FF2B5EF4-FFF2-40B4-BE49-F238E27FC236}">
                <a16:creationId xmlns:a16="http://schemas.microsoft.com/office/drawing/2014/main" id="{DEF83B8C-0E40-4F8F-C41A-7FF0CD2661A8}"/>
              </a:ext>
            </a:extLst>
          </p:cNvPr>
          <p:cNvSpPr txBox="1"/>
          <p:nvPr/>
        </p:nvSpPr>
        <p:spPr>
          <a:xfrm>
            <a:off x="8552076" y="3533139"/>
            <a:ext cx="3155031" cy="246221"/>
          </a:xfrm>
          <a:prstGeom prst="rect">
            <a:avLst/>
          </a:prstGeom>
          <a:noFill/>
        </p:spPr>
        <p:txBody>
          <a:bodyPr wrap="none" rtlCol="0">
            <a:spAutoFit/>
          </a:bodyPr>
          <a:lstStyle/>
          <a:p>
            <a:r>
              <a:rPr lang="en-US" sz="1000"/>
              <a:t>Kent Fischer – Operations Special Projects Manager</a:t>
            </a:r>
          </a:p>
        </p:txBody>
      </p:sp>
      <p:sp>
        <p:nvSpPr>
          <p:cNvPr id="7" name="TextBox 6">
            <a:extLst>
              <a:ext uri="{FF2B5EF4-FFF2-40B4-BE49-F238E27FC236}">
                <a16:creationId xmlns:a16="http://schemas.microsoft.com/office/drawing/2014/main" id="{D9AA5165-17A7-8CB5-B02E-177F64B07AE5}"/>
              </a:ext>
            </a:extLst>
          </p:cNvPr>
          <p:cNvSpPr txBox="1"/>
          <p:nvPr/>
        </p:nvSpPr>
        <p:spPr>
          <a:xfrm>
            <a:off x="8200496" y="4110268"/>
            <a:ext cx="361617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95C8"/>
                </a:solidFill>
              </a:rPr>
              <a:t>Time Savings</a:t>
            </a:r>
          </a:p>
          <a:p>
            <a:r>
              <a:rPr lang="en-US" dirty="0"/>
              <a:t>100+ line-item orders</a:t>
            </a:r>
            <a:endParaRPr lang="en-US" dirty="0">
              <a:cs typeface="Arial"/>
            </a:endParaRPr>
          </a:p>
          <a:p>
            <a:pPr marL="285750" indent="-285750">
              <a:buFont typeface="Arial" panose="020B0604020202020204" pitchFamily="34" charset="0"/>
              <a:buChar char="•"/>
            </a:pPr>
            <a:r>
              <a:rPr lang="en-US" dirty="0"/>
              <a:t>Prior Time: ~2 hours</a:t>
            </a:r>
          </a:p>
          <a:p>
            <a:pPr marL="285750" indent="-285750">
              <a:buFont typeface="Arial" panose="020B0604020202020204" pitchFamily="34" charset="0"/>
              <a:buChar char="•"/>
            </a:pPr>
            <a:r>
              <a:rPr lang="en-US" dirty="0"/>
              <a:t>New Time: </a:t>
            </a:r>
            <a:r>
              <a:rPr lang="en-US" dirty="0">
                <a:solidFill>
                  <a:srgbClr val="0095C8"/>
                </a:solidFill>
              </a:rPr>
              <a:t>~</a:t>
            </a:r>
            <a:r>
              <a:rPr lang="en-US" b="1" dirty="0">
                <a:solidFill>
                  <a:srgbClr val="0095C8"/>
                </a:solidFill>
              </a:rPr>
              <a:t>2 minutes</a:t>
            </a:r>
            <a:endParaRPr lang="en-US" b="1" dirty="0">
              <a:solidFill>
                <a:srgbClr val="0095C8"/>
              </a:solidFill>
              <a:cs typeface="Arial"/>
            </a:endParaRPr>
          </a:p>
          <a:p>
            <a:endParaRPr lang="en-US" dirty="0"/>
          </a:p>
          <a:p>
            <a:endParaRPr lang="en-US" dirty="0"/>
          </a:p>
          <a:p>
            <a:pPr marL="742950" lvl="1" indent="-285750">
              <a:buFontTx/>
              <a:buChar char="-"/>
            </a:pPr>
            <a:endParaRPr lang="en-US" dirty="0"/>
          </a:p>
          <a:p>
            <a:endParaRPr lang="en-US" dirty="0"/>
          </a:p>
        </p:txBody>
      </p:sp>
    </p:spTree>
    <p:extLst>
      <p:ext uri="{BB962C8B-B14F-4D97-AF65-F5344CB8AC3E}">
        <p14:creationId xmlns:p14="http://schemas.microsoft.com/office/powerpoint/2010/main" val="59967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ADE61D-099A-4F6B-3F7D-361027FF4009}"/>
              </a:ext>
            </a:extLst>
          </p:cNvPr>
          <p:cNvSpPr>
            <a:spLocks noGrp="1"/>
          </p:cNvSpPr>
          <p:nvPr>
            <p:ph type="title"/>
          </p:nvPr>
        </p:nvSpPr>
        <p:spPr/>
        <p:txBody>
          <a:bodyPr/>
          <a:lstStyle/>
          <a:p>
            <a:r>
              <a:rPr lang="en-US"/>
              <a:t>Integration Center of Excellence</a:t>
            </a:r>
          </a:p>
        </p:txBody>
      </p:sp>
      <p:sp>
        <p:nvSpPr>
          <p:cNvPr id="2" name="Content Placeholder 2">
            <a:extLst>
              <a:ext uri="{FF2B5EF4-FFF2-40B4-BE49-F238E27FC236}">
                <a16:creationId xmlns:a16="http://schemas.microsoft.com/office/drawing/2014/main" id="{548DC887-BF77-5080-1E0C-76207FD27BFB}"/>
              </a:ext>
            </a:extLst>
          </p:cNvPr>
          <p:cNvSpPr>
            <a:spLocks noGrp="1"/>
          </p:cNvSpPr>
          <p:nvPr>
            <p:ph idx="1"/>
          </p:nvPr>
        </p:nvSpPr>
        <p:spPr>
          <a:xfrm>
            <a:off x="685800" y="1558925"/>
            <a:ext cx="10515600" cy="4351338"/>
          </a:xfrm>
        </p:spPr>
        <p:txBody>
          <a:bodyPr>
            <a:normAutofit/>
          </a:bodyPr>
          <a:lstStyle/>
          <a:p>
            <a:r>
              <a:rPr lang="en-US" sz="2400" dirty="0"/>
              <a:t>Addition of security policies</a:t>
            </a:r>
          </a:p>
          <a:p>
            <a:r>
              <a:rPr lang="en-US" sz="2400" dirty="0"/>
              <a:t>WAF (Web Application Firewall)</a:t>
            </a:r>
          </a:p>
          <a:p>
            <a:r>
              <a:rPr lang="en-US" sz="2400" dirty="0"/>
              <a:t>Defined naming conventions, enterprise standards, guidelines</a:t>
            </a:r>
          </a:p>
          <a:p>
            <a:r>
              <a:rPr lang="en-US" sz="2400" dirty="0"/>
              <a:t>Defined version controls</a:t>
            </a:r>
          </a:p>
          <a:p>
            <a:r>
              <a:rPr lang="en-US" sz="2400" dirty="0"/>
              <a:t>Backup and Recovery</a:t>
            </a:r>
          </a:p>
          <a:p>
            <a:r>
              <a:rPr lang="en-US" sz="2400" dirty="0"/>
              <a:t>Monitoring and alerting</a:t>
            </a:r>
          </a:p>
          <a:p>
            <a:r>
              <a:rPr lang="en-US" sz="2400" dirty="0"/>
              <a:t>Custom Domain Name</a:t>
            </a:r>
          </a:p>
          <a:p>
            <a:endParaRPr lang="en-US" sz="2400" dirty="0"/>
          </a:p>
          <a:p>
            <a:endParaRPr lang="en-US" sz="2400" dirty="0"/>
          </a:p>
        </p:txBody>
      </p:sp>
    </p:spTree>
    <p:extLst>
      <p:ext uri="{BB962C8B-B14F-4D97-AF65-F5344CB8AC3E}">
        <p14:creationId xmlns:p14="http://schemas.microsoft.com/office/powerpoint/2010/main" val="493172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ADE61D-099A-4F6B-3F7D-361027FF4009}"/>
              </a:ext>
            </a:extLst>
          </p:cNvPr>
          <p:cNvSpPr>
            <a:spLocks noGrp="1"/>
          </p:cNvSpPr>
          <p:nvPr>
            <p:ph type="title"/>
          </p:nvPr>
        </p:nvSpPr>
        <p:spPr/>
        <p:txBody>
          <a:bodyPr/>
          <a:lstStyle/>
          <a:p>
            <a:r>
              <a:rPr lang="en-US"/>
              <a:t>Integration Maturity Assessment</a:t>
            </a:r>
          </a:p>
        </p:txBody>
      </p:sp>
      <p:pic>
        <p:nvPicPr>
          <p:cNvPr id="2" name="Picture 1">
            <a:extLst>
              <a:ext uri="{FF2B5EF4-FFF2-40B4-BE49-F238E27FC236}">
                <a16:creationId xmlns:a16="http://schemas.microsoft.com/office/drawing/2014/main" id="{98F940C4-8986-B698-F1B1-3D84D690FCD0}"/>
              </a:ext>
            </a:extLst>
          </p:cNvPr>
          <p:cNvPicPr>
            <a:picLocks noChangeAspect="1"/>
          </p:cNvPicPr>
          <p:nvPr/>
        </p:nvPicPr>
        <p:blipFill>
          <a:blip r:embed="rId2"/>
          <a:stretch>
            <a:fillRect/>
          </a:stretch>
        </p:blipFill>
        <p:spPr>
          <a:xfrm>
            <a:off x="302549" y="1489245"/>
            <a:ext cx="11586902" cy="4153272"/>
          </a:xfrm>
          <a:prstGeom prst="rect">
            <a:avLst/>
          </a:prstGeom>
        </p:spPr>
      </p:pic>
    </p:spTree>
    <p:extLst>
      <p:ext uri="{BB962C8B-B14F-4D97-AF65-F5344CB8AC3E}">
        <p14:creationId xmlns:p14="http://schemas.microsoft.com/office/powerpoint/2010/main" val="3376182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ADE61D-099A-4F6B-3F7D-361027FF4009}"/>
              </a:ext>
            </a:extLst>
          </p:cNvPr>
          <p:cNvSpPr>
            <a:spLocks noGrp="1"/>
          </p:cNvSpPr>
          <p:nvPr>
            <p:ph type="title"/>
          </p:nvPr>
        </p:nvSpPr>
        <p:spPr/>
        <p:txBody>
          <a:bodyPr/>
          <a:lstStyle/>
          <a:p>
            <a:r>
              <a:rPr lang="en-US"/>
              <a:t>Integration Maturity Assessment</a:t>
            </a:r>
          </a:p>
        </p:txBody>
      </p:sp>
      <p:pic>
        <p:nvPicPr>
          <p:cNvPr id="3" name="Picture 2" descr="A diagram of a diagram&#10;&#10;Description automatically generated">
            <a:extLst>
              <a:ext uri="{FF2B5EF4-FFF2-40B4-BE49-F238E27FC236}">
                <a16:creationId xmlns:a16="http://schemas.microsoft.com/office/drawing/2014/main" id="{555F80A8-4E77-FD68-37E7-AA313E9CC70B}"/>
              </a:ext>
            </a:extLst>
          </p:cNvPr>
          <p:cNvPicPr>
            <a:picLocks noChangeAspect="1"/>
          </p:cNvPicPr>
          <p:nvPr/>
        </p:nvPicPr>
        <p:blipFill>
          <a:blip r:embed="rId2"/>
          <a:stretch>
            <a:fillRect/>
          </a:stretch>
        </p:blipFill>
        <p:spPr>
          <a:xfrm>
            <a:off x="834081" y="1338952"/>
            <a:ext cx="10637109" cy="4890609"/>
          </a:xfrm>
          <a:prstGeom prst="rect">
            <a:avLst/>
          </a:prstGeom>
        </p:spPr>
      </p:pic>
    </p:spTree>
    <p:extLst>
      <p:ext uri="{BB962C8B-B14F-4D97-AF65-F5344CB8AC3E}">
        <p14:creationId xmlns:p14="http://schemas.microsoft.com/office/powerpoint/2010/main" val="2779908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ADE61D-099A-4F6B-3F7D-361027FF4009}"/>
              </a:ext>
            </a:extLst>
          </p:cNvPr>
          <p:cNvSpPr>
            <a:spLocks noGrp="1"/>
          </p:cNvSpPr>
          <p:nvPr>
            <p:ph type="title"/>
          </p:nvPr>
        </p:nvSpPr>
        <p:spPr/>
        <p:txBody>
          <a:bodyPr>
            <a:noAutofit/>
          </a:bodyPr>
          <a:lstStyle/>
          <a:p>
            <a:r>
              <a:rPr lang="en-US" sz="3600">
                <a:latin typeface="Arial"/>
                <a:cs typeface="Arial"/>
              </a:rPr>
              <a:t>Site Visits: Customer Service at Border States</a:t>
            </a:r>
          </a:p>
        </p:txBody>
      </p:sp>
      <p:pic>
        <p:nvPicPr>
          <p:cNvPr id="3" name="Picture 2">
            <a:extLst>
              <a:ext uri="{FF2B5EF4-FFF2-40B4-BE49-F238E27FC236}">
                <a16:creationId xmlns:a16="http://schemas.microsoft.com/office/drawing/2014/main" id="{27C0B6B2-D547-7C70-9B52-D7CCD86E4928}"/>
              </a:ext>
            </a:extLst>
          </p:cNvPr>
          <p:cNvPicPr>
            <a:picLocks noChangeAspect="1"/>
          </p:cNvPicPr>
          <p:nvPr/>
        </p:nvPicPr>
        <p:blipFill>
          <a:blip r:embed="rId2"/>
          <a:stretch>
            <a:fillRect/>
          </a:stretch>
        </p:blipFill>
        <p:spPr>
          <a:xfrm>
            <a:off x="333206" y="1947128"/>
            <a:ext cx="11525587" cy="3356353"/>
          </a:xfrm>
          <a:prstGeom prst="rect">
            <a:avLst/>
          </a:prstGeom>
        </p:spPr>
      </p:pic>
    </p:spTree>
    <p:extLst>
      <p:ext uri="{BB962C8B-B14F-4D97-AF65-F5344CB8AC3E}">
        <p14:creationId xmlns:p14="http://schemas.microsoft.com/office/powerpoint/2010/main" val="3934572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ADE61D-099A-4F6B-3F7D-361027FF4009}"/>
              </a:ext>
            </a:extLst>
          </p:cNvPr>
          <p:cNvSpPr>
            <a:spLocks noGrp="1"/>
          </p:cNvSpPr>
          <p:nvPr>
            <p:ph type="title"/>
          </p:nvPr>
        </p:nvSpPr>
        <p:spPr/>
        <p:txBody>
          <a:bodyPr/>
          <a:lstStyle/>
          <a:p>
            <a:r>
              <a:rPr lang="en-US"/>
              <a:t>AI Assistant</a:t>
            </a:r>
          </a:p>
        </p:txBody>
      </p:sp>
      <p:pic>
        <p:nvPicPr>
          <p:cNvPr id="2" name="Picture 1">
            <a:extLst>
              <a:ext uri="{FF2B5EF4-FFF2-40B4-BE49-F238E27FC236}">
                <a16:creationId xmlns:a16="http://schemas.microsoft.com/office/drawing/2014/main" id="{E171B64B-63D3-2158-F074-403D40D8AE58}"/>
              </a:ext>
            </a:extLst>
          </p:cNvPr>
          <p:cNvPicPr>
            <a:picLocks noChangeAspect="1"/>
          </p:cNvPicPr>
          <p:nvPr/>
        </p:nvPicPr>
        <p:blipFill>
          <a:blip r:embed="rId2"/>
          <a:stretch>
            <a:fillRect/>
          </a:stretch>
        </p:blipFill>
        <p:spPr>
          <a:xfrm>
            <a:off x="4915891" y="1260924"/>
            <a:ext cx="6822719" cy="4939850"/>
          </a:xfrm>
          <a:prstGeom prst="rect">
            <a:avLst/>
          </a:prstGeom>
        </p:spPr>
      </p:pic>
      <p:sp>
        <p:nvSpPr>
          <p:cNvPr id="5" name="Content Placeholder 2">
            <a:extLst>
              <a:ext uri="{FF2B5EF4-FFF2-40B4-BE49-F238E27FC236}">
                <a16:creationId xmlns:a16="http://schemas.microsoft.com/office/drawing/2014/main" id="{01646C3E-76E1-9E7B-5A98-4098C675DF2A}"/>
              </a:ext>
            </a:extLst>
          </p:cNvPr>
          <p:cNvSpPr>
            <a:spLocks noGrp="1"/>
          </p:cNvSpPr>
          <p:nvPr>
            <p:ph idx="1"/>
          </p:nvPr>
        </p:nvSpPr>
        <p:spPr>
          <a:xfrm>
            <a:off x="558800" y="1515245"/>
            <a:ext cx="4191620" cy="4351338"/>
          </a:xfrm>
        </p:spPr>
        <p:txBody>
          <a:bodyPr>
            <a:normAutofit/>
          </a:bodyPr>
          <a:lstStyle/>
          <a:p>
            <a:r>
              <a:rPr lang="en-US" sz="2400" dirty="0"/>
              <a:t>Gain real-time visibility on the customers contextual information</a:t>
            </a:r>
          </a:p>
          <a:p>
            <a:r>
              <a:rPr lang="en-US" sz="2400" dirty="0"/>
              <a:t>Access customers information centrally without navigating to multiple places in SAP</a:t>
            </a:r>
          </a:p>
          <a:p>
            <a:r>
              <a:rPr lang="en-US" sz="2400" dirty="0"/>
              <a:t>Answer common inquiries in seconds and not minutes</a:t>
            </a:r>
          </a:p>
          <a:p>
            <a:endParaRPr lang="en-US" sz="2400" dirty="0"/>
          </a:p>
        </p:txBody>
      </p:sp>
    </p:spTree>
    <p:extLst>
      <p:ext uri="{BB962C8B-B14F-4D97-AF65-F5344CB8AC3E}">
        <p14:creationId xmlns:p14="http://schemas.microsoft.com/office/powerpoint/2010/main" val="407927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ADE61D-099A-4F6B-3F7D-361027FF4009}"/>
              </a:ext>
            </a:extLst>
          </p:cNvPr>
          <p:cNvSpPr>
            <a:spLocks noGrp="1"/>
          </p:cNvSpPr>
          <p:nvPr>
            <p:ph type="title"/>
          </p:nvPr>
        </p:nvSpPr>
        <p:spPr/>
        <p:txBody>
          <a:bodyPr/>
          <a:lstStyle/>
          <a:p>
            <a:r>
              <a:rPr lang="en-US"/>
              <a:t>SAP Datasphere</a:t>
            </a:r>
          </a:p>
        </p:txBody>
      </p:sp>
      <p:pic>
        <p:nvPicPr>
          <p:cNvPr id="3" name="Picture 2" descr="A screenshot of a diagram&#10;&#10;Description automatically generated">
            <a:extLst>
              <a:ext uri="{FF2B5EF4-FFF2-40B4-BE49-F238E27FC236}">
                <a16:creationId xmlns:a16="http://schemas.microsoft.com/office/drawing/2014/main" id="{03A5A4FC-F51E-85B5-CF4B-5DA0F27D6B37}"/>
              </a:ext>
            </a:extLst>
          </p:cNvPr>
          <p:cNvPicPr>
            <a:picLocks noChangeAspect="1"/>
          </p:cNvPicPr>
          <p:nvPr/>
        </p:nvPicPr>
        <p:blipFill>
          <a:blip r:embed="rId2"/>
          <a:stretch>
            <a:fillRect/>
          </a:stretch>
        </p:blipFill>
        <p:spPr>
          <a:xfrm>
            <a:off x="5665443" y="2562997"/>
            <a:ext cx="5875896" cy="2957384"/>
          </a:xfrm>
          <a:prstGeom prst="rect">
            <a:avLst/>
          </a:prstGeom>
        </p:spPr>
      </p:pic>
      <p:pic>
        <p:nvPicPr>
          <p:cNvPr id="2" name="Picture 1" descr="A screenshot of a computer&#10;&#10;Description automatically generated">
            <a:extLst>
              <a:ext uri="{FF2B5EF4-FFF2-40B4-BE49-F238E27FC236}">
                <a16:creationId xmlns:a16="http://schemas.microsoft.com/office/drawing/2014/main" id="{6E87FB24-BC1B-BBAF-BD87-364DC6A0B801}"/>
              </a:ext>
            </a:extLst>
          </p:cNvPr>
          <p:cNvPicPr>
            <a:picLocks noChangeAspect="1"/>
          </p:cNvPicPr>
          <p:nvPr/>
        </p:nvPicPr>
        <p:blipFill>
          <a:blip r:embed="rId3"/>
          <a:stretch>
            <a:fillRect/>
          </a:stretch>
        </p:blipFill>
        <p:spPr>
          <a:xfrm>
            <a:off x="917875" y="2714110"/>
            <a:ext cx="4249953" cy="2655159"/>
          </a:xfrm>
          <a:prstGeom prst="rect">
            <a:avLst/>
          </a:prstGeom>
        </p:spPr>
      </p:pic>
      <p:sp>
        <p:nvSpPr>
          <p:cNvPr id="6" name="TextBox 5">
            <a:extLst>
              <a:ext uri="{FF2B5EF4-FFF2-40B4-BE49-F238E27FC236}">
                <a16:creationId xmlns:a16="http://schemas.microsoft.com/office/drawing/2014/main" id="{846136DD-6620-6B9E-0F5E-C825E57F549C}"/>
              </a:ext>
            </a:extLst>
          </p:cNvPr>
          <p:cNvSpPr txBox="1"/>
          <p:nvPr/>
        </p:nvSpPr>
        <p:spPr>
          <a:xfrm>
            <a:off x="558800" y="1432034"/>
            <a:ext cx="1098253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Arial"/>
              </a:rPr>
              <a:t>Build data pipeline from on-premise S/4HANA system to Azure for consumption into Azure Synapse for analytics</a:t>
            </a:r>
          </a:p>
        </p:txBody>
      </p:sp>
    </p:spTree>
    <p:extLst>
      <p:ext uri="{BB962C8B-B14F-4D97-AF65-F5344CB8AC3E}">
        <p14:creationId xmlns:p14="http://schemas.microsoft.com/office/powerpoint/2010/main" val="1694299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ADE61D-099A-4F6B-3F7D-361027FF4009}"/>
              </a:ext>
            </a:extLst>
          </p:cNvPr>
          <p:cNvSpPr>
            <a:spLocks noGrp="1"/>
          </p:cNvSpPr>
          <p:nvPr>
            <p:ph type="title"/>
          </p:nvPr>
        </p:nvSpPr>
        <p:spPr/>
        <p:txBody>
          <a:bodyPr/>
          <a:lstStyle/>
          <a:p>
            <a:r>
              <a:rPr lang="en-US"/>
              <a:t>Centralized Integration Suite</a:t>
            </a:r>
          </a:p>
        </p:txBody>
      </p:sp>
      <p:sp>
        <p:nvSpPr>
          <p:cNvPr id="5" name="TextBox 4">
            <a:extLst>
              <a:ext uri="{FF2B5EF4-FFF2-40B4-BE49-F238E27FC236}">
                <a16:creationId xmlns:a16="http://schemas.microsoft.com/office/drawing/2014/main" id="{B322941D-C9DD-7FED-B61D-2E005FC35EC9}"/>
              </a:ext>
            </a:extLst>
          </p:cNvPr>
          <p:cNvSpPr txBox="1"/>
          <p:nvPr/>
        </p:nvSpPr>
        <p:spPr>
          <a:xfrm>
            <a:off x="558799" y="1367780"/>
            <a:ext cx="11179809" cy="830997"/>
          </a:xfrm>
          <a:prstGeom prst="rect">
            <a:avLst/>
          </a:prstGeom>
          <a:noFill/>
        </p:spPr>
        <p:txBody>
          <a:bodyPr wrap="square">
            <a:spAutoFit/>
          </a:bodyPr>
          <a:lstStyle/>
          <a:p>
            <a:pPr marL="285750" indent="-285750">
              <a:buFont typeface="Arial" panose="020B0604020202020204" pitchFamily="34" charset="0"/>
              <a:buChar char="•"/>
            </a:pPr>
            <a:r>
              <a:rPr lang="en-US" sz="2400" dirty="0"/>
              <a:t>PO (Process Orchestration) migration to SAP Cloud Integration</a:t>
            </a:r>
          </a:p>
          <a:p>
            <a:pPr marL="285750" indent="-285750">
              <a:buFont typeface="Arial" panose="020B0604020202020204" pitchFamily="34" charset="0"/>
              <a:buChar char="•"/>
            </a:pPr>
            <a:r>
              <a:rPr lang="en-US" sz="2400" dirty="0"/>
              <a:t>Apache </a:t>
            </a:r>
            <a:r>
              <a:rPr lang="en-US" sz="2400" dirty="0" err="1"/>
              <a:t>Nifi</a:t>
            </a:r>
            <a:r>
              <a:rPr lang="en-US" sz="2400" dirty="0"/>
              <a:t> migration to SAP Cloud Integration</a:t>
            </a:r>
          </a:p>
        </p:txBody>
      </p:sp>
      <p:pic>
        <p:nvPicPr>
          <p:cNvPr id="1026" name="Picture 2">
            <a:extLst>
              <a:ext uri="{FF2B5EF4-FFF2-40B4-BE49-F238E27FC236}">
                <a16:creationId xmlns:a16="http://schemas.microsoft.com/office/drawing/2014/main" id="{FB323470-DF80-2D74-A515-380159C6B2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1590" y="2536836"/>
            <a:ext cx="1323096" cy="13230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2CD1244-C4E1-062F-9D06-02F8BBC3A27C}"/>
              </a:ext>
            </a:extLst>
          </p:cNvPr>
          <p:cNvPicPr>
            <a:picLocks noChangeAspect="1"/>
          </p:cNvPicPr>
          <p:nvPr/>
        </p:nvPicPr>
        <p:blipFill>
          <a:blip r:embed="rId4"/>
          <a:stretch>
            <a:fillRect/>
          </a:stretch>
        </p:blipFill>
        <p:spPr>
          <a:xfrm>
            <a:off x="6474835" y="2757969"/>
            <a:ext cx="1822544" cy="736638"/>
          </a:xfrm>
          <a:prstGeom prst="rect">
            <a:avLst/>
          </a:prstGeom>
        </p:spPr>
      </p:pic>
      <p:pic>
        <p:nvPicPr>
          <p:cNvPr id="9" name="Picture 8">
            <a:extLst>
              <a:ext uri="{FF2B5EF4-FFF2-40B4-BE49-F238E27FC236}">
                <a16:creationId xmlns:a16="http://schemas.microsoft.com/office/drawing/2014/main" id="{9A81DBF2-79A3-5E99-88E8-359AE1AD8DAA}"/>
              </a:ext>
            </a:extLst>
          </p:cNvPr>
          <p:cNvPicPr>
            <a:picLocks noChangeAspect="1"/>
          </p:cNvPicPr>
          <p:nvPr/>
        </p:nvPicPr>
        <p:blipFill>
          <a:blip r:embed="rId5"/>
          <a:stretch>
            <a:fillRect/>
          </a:stretch>
        </p:blipFill>
        <p:spPr>
          <a:xfrm>
            <a:off x="4280741" y="4552614"/>
            <a:ext cx="2507243" cy="1655068"/>
          </a:xfrm>
          <a:prstGeom prst="rect">
            <a:avLst/>
          </a:prstGeom>
        </p:spPr>
      </p:pic>
      <p:cxnSp>
        <p:nvCxnSpPr>
          <p:cNvPr id="11" name="Straight Arrow Connector 10">
            <a:extLst>
              <a:ext uri="{FF2B5EF4-FFF2-40B4-BE49-F238E27FC236}">
                <a16:creationId xmlns:a16="http://schemas.microsoft.com/office/drawing/2014/main" id="{B4984FF3-DE3D-526E-225C-A981B0AE4128}"/>
              </a:ext>
            </a:extLst>
          </p:cNvPr>
          <p:cNvCxnSpPr>
            <a:cxnSpLocks/>
            <a:stCxn id="1026" idx="2"/>
          </p:cNvCxnSpPr>
          <p:nvPr/>
        </p:nvCxnSpPr>
        <p:spPr>
          <a:xfrm>
            <a:off x="3713138" y="3859932"/>
            <a:ext cx="1137982" cy="90650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7F5AEA5-A2B5-EEF6-4FEC-92E41B51C049}"/>
              </a:ext>
            </a:extLst>
          </p:cNvPr>
          <p:cNvCxnSpPr>
            <a:cxnSpLocks/>
          </p:cNvCxnSpPr>
          <p:nvPr/>
        </p:nvCxnSpPr>
        <p:spPr>
          <a:xfrm flipH="1">
            <a:off x="6409663" y="3531802"/>
            <a:ext cx="872559" cy="116156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875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ADE61D-099A-4F6B-3F7D-361027FF4009}"/>
              </a:ext>
            </a:extLst>
          </p:cNvPr>
          <p:cNvSpPr>
            <a:spLocks noGrp="1"/>
          </p:cNvSpPr>
          <p:nvPr>
            <p:ph type="title"/>
          </p:nvPr>
        </p:nvSpPr>
        <p:spPr/>
        <p:txBody>
          <a:bodyPr/>
          <a:lstStyle/>
          <a:p>
            <a:r>
              <a:rPr lang="en-US"/>
              <a:t>Lessons Learned</a:t>
            </a:r>
          </a:p>
        </p:txBody>
      </p:sp>
      <p:sp>
        <p:nvSpPr>
          <p:cNvPr id="2" name="Content Placeholder 2">
            <a:extLst>
              <a:ext uri="{FF2B5EF4-FFF2-40B4-BE49-F238E27FC236}">
                <a16:creationId xmlns:a16="http://schemas.microsoft.com/office/drawing/2014/main" id="{A5170720-7997-CC88-F9F8-1E5D6B2882D3}"/>
              </a:ext>
            </a:extLst>
          </p:cNvPr>
          <p:cNvSpPr>
            <a:spLocks noGrp="1"/>
          </p:cNvSpPr>
          <p:nvPr>
            <p:ph idx="1"/>
          </p:nvPr>
        </p:nvSpPr>
        <p:spPr>
          <a:xfrm>
            <a:off x="558800" y="1521853"/>
            <a:ext cx="10515600" cy="3279035"/>
          </a:xfrm>
        </p:spPr>
        <p:txBody>
          <a:bodyPr vert="horz" lIns="91440" tIns="45720" rIns="91440" bIns="45720" rtlCol="0" anchor="t">
            <a:normAutofit/>
          </a:bodyPr>
          <a:lstStyle/>
          <a:p>
            <a:r>
              <a:rPr lang="en-US" sz="2400" dirty="0"/>
              <a:t>Find a reliable partner to work with</a:t>
            </a:r>
          </a:p>
          <a:p>
            <a:r>
              <a:rPr lang="en-US" sz="2400" dirty="0"/>
              <a:t>Establish an Integration </a:t>
            </a:r>
            <a:r>
              <a:rPr lang="en-US" sz="2400" dirty="0" err="1"/>
              <a:t>CoE</a:t>
            </a:r>
            <a:r>
              <a:rPr lang="en-US" sz="2400" dirty="0"/>
              <a:t> sooner than later</a:t>
            </a:r>
          </a:p>
          <a:p>
            <a:r>
              <a:rPr lang="en-US" sz="2400" dirty="0"/>
              <a:t>Perform an integration assessment from a 3</a:t>
            </a:r>
            <a:r>
              <a:rPr lang="en-US" sz="2400" baseline="30000" dirty="0"/>
              <a:t>rd</a:t>
            </a:r>
            <a:r>
              <a:rPr lang="en-US" sz="2400" dirty="0"/>
              <a:t> party</a:t>
            </a:r>
          </a:p>
          <a:p>
            <a:r>
              <a:rPr lang="en-US" sz="2400" dirty="0"/>
              <a:t>Minimize integration middleware's</a:t>
            </a:r>
          </a:p>
          <a:p>
            <a:r>
              <a:rPr lang="en-US" sz="2400" dirty="0"/>
              <a:t>Minimize technical debt</a:t>
            </a:r>
          </a:p>
          <a:p>
            <a:r>
              <a:rPr lang="en-US" sz="2400" dirty="0"/>
              <a:t>Continue pushing POC’s and innovation</a:t>
            </a:r>
          </a:p>
          <a:p>
            <a:endParaRPr lang="en-US" sz="2400" dirty="0"/>
          </a:p>
        </p:txBody>
      </p:sp>
    </p:spTree>
    <p:extLst>
      <p:ext uri="{BB962C8B-B14F-4D97-AF65-F5344CB8AC3E}">
        <p14:creationId xmlns:p14="http://schemas.microsoft.com/office/powerpoint/2010/main" val="2807641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ADE61D-099A-4F6B-3F7D-361027FF4009}"/>
              </a:ext>
            </a:extLst>
          </p:cNvPr>
          <p:cNvSpPr>
            <a:spLocks noGrp="1"/>
          </p:cNvSpPr>
          <p:nvPr>
            <p:ph type="title"/>
          </p:nvPr>
        </p:nvSpPr>
        <p:spPr/>
        <p:txBody>
          <a:bodyPr/>
          <a:lstStyle/>
          <a:p>
            <a:r>
              <a:rPr lang="en-US" dirty="0"/>
              <a:t>What’s Next?  </a:t>
            </a:r>
            <a:r>
              <a:rPr lang="en-US"/>
              <a:t>More BTP</a:t>
            </a:r>
          </a:p>
        </p:txBody>
      </p:sp>
      <p:sp>
        <p:nvSpPr>
          <p:cNvPr id="6" name="Content Placeholder 2">
            <a:extLst>
              <a:ext uri="{FF2B5EF4-FFF2-40B4-BE49-F238E27FC236}">
                <a16:creationId xmlns:a16="http://schemas.microsoft.com/office/drawing/2014/main" id="{BC271571-83B7-B7AE-BA43-8986262CC0FE}"/>
              </a:ext>
            </a:extLst>
          </p:cNvPr>
          <p:cNvSpPr txBox="1">
            <a:spLocks/>
          </p:cNvSpPr>
          <p:nvPr/>
        </p:nvSpPr>
        <p:spPr>
          <a:xfrm>
            <a:off x="563353" y="1621439"/>
            <a:ext cx="5325762"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rial"/>
                <a:cs typeface="Arial"/>
              </a:rPr>
              <a:t>Event Mesh</a:t>
            </a:r>
          </a:p>
          <a:p>
            <a:r>
              <a:rPr lang="en-US" sz="2400" dirty="0">
                <a:latin typeface="Arial"/>
                <a:cs typeface="Arial"/>
              </a:rPr>
              <a:t>SAP Build Code</a:t>
            </a:r>
          </a:p>
          <a:p>
            <a:r>
              <a:rPr lang="en-US" sz="2400" dirty="0">
                <a:latin typeface="Arial"/>
                <a:cs typeface="Arial"/>
              </a:rPr>
              <a:t>SAP Build Process Automation</a:t>
            </a:r>
          </a:p>
          <a:p>
            <a:r>
              <a:rPr lang="en-US" sz="2400" dirty="0">
                <a:latin typeface="Arial"/>
                <a:cs typeface="Arial"/>
              </a:rPr>
              <a:t>SAP Build Work Zone</a:t>
            </a:r>
          </a:p>
          <a:p>
            <a:r>
              <a:rPr lang="en-US" sz="2400" dirty="0">
                <a:latin typeface="Arial"/>
                <a:cs typeface="Arial"/>
              </a:rPr>
              <a:t>SAP AI Core</a:t>
            </a:r>
          </a:p>
          <a:p>
            <a:r>
              <a:rPr lang="en-US" sz="2400" dirty="0">
                <a:latin typeface="Arial"/>
                <a:cs typeface="Arial"/>
              </a:rPr>
              <a:t>SAP AI Launchpad</a:t>
            </a:r>
            <a:endParaRPr lang="en-US" sz="2400" dirty="0"/>
          </a:p>
        </p:txBody>
      </p:sp>
      <p:pic>
        <p:nvPicPr>
          <p:cNvPr id="2" name="Picture 1" descr="A diagram of a diagram&#10;&#10;Description automatically generated">
            <a:extLst>
              <a:ext uri="{FF2B5EF4-FFF2-40B4-BE49-F238E27FC236}">
                <a16:creationId xmlns:a16="http://schemas.microsoft.com/office/drawing/2014/main" id="{D4F55CFF-1D31-94A1-4DD4-C0F9E475DD01}"/>
              </a:ext>
            </a:extLst>
          </p:cNvPr>
          <p:cNvPicPr>
            <a:picLocks noChangeAspect="1"/>
          </p:cNvPicPr>
          <p:nvPr/>
        </p:nvPicPr>
        <p:blipFill>
          <a:blip r:embed="rId2"/>
          <a:stretch>
            <a:fillRect/>
          </a:stretch>
        </p:blipFill>
        <p:spPr>
          <a:xfrm>
            <a:off x="6034214" y="1819603"/>
            <a:ext cx="5704704" cy="2570066"/>
          </a:xfrm>
          <a:prstGeom prst="rect">
            <a:avLst/>
          </a:prstGeom>
        </p:spPr>
      </p:pic>
    </p:spTree>
    <p:extLst>
      <p:ext uri="{BB962C8B-B14F-4D97-AF65-F5344CB8AC3E}">
        <p14:creationId xmlns:p14="http://schemas.microsoft.com/office/powerpoint/2010/main" val="1446223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0BB4A-DA33-9926-8856-77B78B857BCE}"/>
              </a:ext>
            </a:extLst>
          </p:cNvPr>
          <p:cNvSpPr>
            <a:spLocks noGrp="1"/>
          </p:cNvSpPr>
          <p:nvPr>
            <p:ph type="ctrTitle"/>
          </p:nvPr>
        </p:nvSpPr>
        <p:spPr/>
        <p:txBody>
          <a:bodyPr/>
          <a:lstStyle/>
          <a:p>
            <a:r>
              <a:rPr lang="en-US"/>
              <a:t>Alex Burkel</a:t>
            </a:r>
          </a:p>
        </p:txBody>
      </p:sp>
      <p:sp>
        <p:nvSpPr>
          <p:cNvPr id="3" name="Subtitle 2">
            <a:extLst>
              <a:ext uri="{FF2B5EF4-FFF2-40B4-BE49-F238E27FC236}">
                <a16:creationId xmlns:a16="http://schemas.microsoft.com/office/drawing/2014/main" id="{CBE6547F-1B36-420E-46C2-46DFE9D8FE3E}"/>
              </a:ext>
            </a:extLst>
          </p:cNvPr>
          <p:cNvSpPr>
            <a:spLocks noGrp="1"/>
          </p:cNvSpPr>
          <p:nvPr>
            <p:ph type="subTitle" idx="1"/>
          </p:nvPr>
        </p:nvSpPr>
        <p:spPr/>
        <p:txBody>
          <a:bodyPr/>
          <a:lstStyle/>
          <a:p>
            <a:r>
              <a:rPr lang="en-US"/>
              <a:t>Software Engineering Manager</a:t>
            </a:r>
          </a:p>
        </p:txBody>
      </p:sp>
      <p:pic>
        <p:nvPicPr>
          <p:cNvPr id="4" name="Picture 3">
            <a:extLst>
              <a:ext uri="{FF2B5EF4-FFF2-40B4-BE49-F238E27FC236}">
                <a16:creationId xmlns:a16="http://schemas.microsoft.com/office/drawing/2014/main" id="{FBAF85D2-A717-6ECC-96AB-49D0AF15C909}"/>
              </a:ext>
            </a:extLst>
          </p:cNvPr>
          <p:cNvPicPr>
            <a:picLocks noChangeAspect="1"/>
          </p:cNvPicPr>
          <p:nvPr/>
        </p:nvPicPr>
        <p:blipFill>
          <a:blip r:embed="rId2"/>
          <a:stretch>
            <a:fillRect/>
          </a:stretch>
        </p:blipFill>
        <p:spPr>
          <a:xfrm>
            <a:off x="3343683" y="1"/>
            <a:ext cx="4730120" cy="4576390"/>
          </a:xfrm>
          <a:prstGeom prst="rect">
            <a:avLst/>
          </a:prstGeom>
        </p:spPr>
      </p:pic>
    </p:spTree>
    <p:extLst>
      <p:ext uri="{BB962C8B-B14F-4D97-AF65-F5344CB8AC3E}">
        <p14:creationId xmlns:p14="http://schemas.microsoft.com/office/powerpoint/2010/main" val="248660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530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ADE61D-099A-4F6B-3F7D-361027FF4009}"/>
              </a:ext>
            </a:extLst>
          </p:cNvPr>
          <p:cNvSpPr>
            <a:spLocks noGrp="1"/>
          </p:cNvSpPr>
          <p:nvPr>
            <p:ph type="title"/>
          </p:nvPr>
        </p:nvSpPr>
        <p:spPr/>
        <p:txBody>
          <a:bodyPr/>
          <a:lstStyle/>
          <a:p>
            <a:r>
              <a:rPr lang="en-US" dirty="0"/>
              <a:t>Who is Border States?</a:t>
            </a:r>
          </a:p>
        </p:txBody>
      </p:sp>
      <p:pic>
        <p:nvPicPr>
          <p:cNvPr id="2" name="Picture 1" descr="A map of the united states&#10;&#10;Description automatically generated">
            <a:extLst>
              <a:ext uri="{FF2B5EF4-FFF2-40B4-BE49-F238E27FC236}">
                <a16:creationId xmlns:a16="http://schemas.microsoft.com/office/drawing/2014/main" id="{B330E11B-899A-69AF-BE72-979240A21260}"/>
              </a:ext>
            </a:extLst>
          </p:cNvPr>
          <p:cNvPicPr>
            <a:picLocks noChangeAspect="1"/>
          </p:cNvPicPr>
          <p:nvPr/>
        </p:nvPicPr>
        <p:blipFill rotWithShape="1">
          <a:blip r:embed="rId4">
            <a:extLst>
              <a:ext uri="{28A0092B-C50C-407E-A947-70E740481C1C}">
                <a14:useLocalDpi xmlns:a14="http://schemas.microsoft.com/office/drawing/2010/main" val="0"/>
              </a:ext>
            </a:extLst>
          </a:blip>
          <a:srcRect t="5704" b="5810"/>
          <a:stretch/>
        </p:blipFill>
        <p:spPr>
          <a:xfrm>
            <a:off x="4901508" y="1414716"/>
            <a:ext cx="6731692" cy="4602791"/>
          </a:xfrm>
          <a:prstGeom prst="rect">
            <a:avLst/>
          </a:prstGeom>
        </p:spPr>
      </p:pic>
      <p:sp>
        <p:nvSpPr>
          <p:cNvPr id="6" name="TextBox 5">
            <a:extLst>
              <a:ext uri="{FF2B5EF4-FFF2-40B4-BE49-F238E27FC236}">
                <a16:creationId xmlns:a16="http://schemas.microsoft.com/office/drawing/2014/main" id="{1EF82C12-E15F-243A-25AC-4F9FEB4992DE}"/>
              </a:ext>
            </a:extLst>
          </p:cNvPr>
          <p:cNvSpPr txBox="1"/>
          <p:nvPr/>
        </p:nvSpPr>
        <p:spPr>
          <a:xfrm>
            <a:off x="558800" y="2300339"/>
            <a:ext cx="3764132" cy="1938992"/>
          </a:xfrm>
          <a:prstGeom prst="rect">
            <a:avLst/>
          </a:prstGeom>
          <a:noFill/>
        </p:spPr>
        <p:txBody>
          <a:bodyPr wrap="square" rtlCol="0">
            <a:spAutoFit/>
          </a:bodyPr>
          <a:lstStyle/>
          <a:p>
            <a:pPr marL="0" indent="0">
              <a:buNone/>
            </a:pPr>
            <a:r>
              <a:rPr lang="en-US" sz="2000" b="1" dirty="0">
                <a:latin typeface="Arial" panose="020B0604020202020204" pitchFamily="34" charset="0"/>
                <a:ea typeface="+mj-ea"/>
                <a:cs typeface="Arial" panose="020B0604020202020204" pitchFamily="34" charset="0"/>
              </a:rPr>
              <a:t>A 100% Employee-Owned Wholesale Distributor servicing the Construction, Industrial, and Utility Markets</a:t>
            </a:r>
          </a:p>
          <a:p>
            <a:pPr marL="0" indent="0">
              <a:buNone/>
            </a:pPr>
            <a:endParaRPr lang="en-US" sz="2000" b="1" dirty="0">
              <a:latin typeface="Arial" panose="020B0604020202020204" pitchFamily="34" charset="0"/>
              <a:ea typeface="+mj-ea"/>
              <a:cs typeface="Arial" panose="020B0604020202020204" pitchFamily="34" charset="0"/>
            </a:endParaRPr>
          </a:p>
          <a:p>
            <a:pPr marL="0" indent="0">
              <a:buNone/>
            </a:pPr>
            <a:r>
              <a:rPr lang="en-US" sz="2000" b="1" dirty="0">
                <a:latin typeface="Arial" panose="020B0604020202020204" pitchFamily="34" charset="0"/>
                <a:ea typeface="+mj-ea"/>
                <a:cs typeface="Arial" panose="020B0604020202020204" pitchFamily="34" charset="0"/>
              </a:rPr>
              <a:t>Based out of Fargo, ND</a:t>
            </a:r>
          </a:p>
        </p:txBody>
      </p:sp>
      <p:cxnSp>
        <p:nvCxnSpPr>
          <p:cNvPr id="7" name="Straight Connector 6">
            <a:extLst>
              <a:ext uri="{FF2B5EF4-FFF2-40B4-BE49-F238E27FC236}">
                <a16:creationId xmlns:a16="http://schemas.microsoft.com/office/drawing/2014/main" id="{9F3B84EE-A27C-B804-4165-851A11A5204C}"/>
              </a:ext>
            </a:extLst>
          </p:cNvPr>
          <p:cNvCxnSpPr>
            <a:cxnSpLocks/>
          </p:cNvCxnSpPr>
          <p:nvPr/>
        </p:nvCxnSpPr>
        <p:spPr>
          <a:xfrm>
            <a:off x="8352245" y="1839951"/>
            <a:ext cx="0" cy="574436"/>
          </a:xfrm>
          <a:prstGeom prst="line">
            <a:avLst/>
          </a:prstGeom>
          <a:ln w="25400">
            <a:headEnd type="oval"/>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058A6F5D-8BC6-93BC-9082-0D051C48ADE0}"/>
              </a:ext>
            </a:extLst>
          </p:cNvPr>
          <p:cNvSpPr txBox="1"/>
          <p:nvPr/>
        </p:nvSpPr>
        <p:spPr>
          <a:xfrm>
            <a:off x="8352245" y="1686062"/>
            <a:ext cx="797330" cy="307777"/>
          </a:xfrm>
          <a:prstGeom prst="rect">
            <a:avLst/>
          </a:prstGeom>
          <a:noFill/>
        </p:spPr>
        <p:txBody>
          <a:bodyPr wrap="square">
            <a:spAutoFit/>
          </a:bodyPr>
          <a:lstStyle/>
          <a:p>
            <a:r>
              <a:rPr lang="en-US" sz="1400" dirty="0"/>
              <a:t>HQ</a:t>
            </a:r>
          </a:p>
        </p:txBody>
      </p:sp>
    </p:spTree>
    <p:extLst>
      <p:ext uri="{BB962C8B-B14F-4D97-AF65-F5344CB8AC3E}">
        <p14:creationId xmlns:p14="http://schemas.microsoft.com/office/powerpoint/2010/main" val="2567209689"/>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ADE61D-099A-4F6B-3F7D-361027FF4009}"/>
              </a:ext>
            </a:extLst>
          </p:cNvPr>
          <p:cNvSpPr>
            <a:spLocks noGrp="1"/>
          </p:cNvSpPr>
          <p:nvPr>
            <p:ph type="title"/>
          </p:nvPr>
        </p:nvSpPr>
        <p:spPr/>
        <p:txBody>
          <a:bodyPr/>
          <a:lstStyle/>
          <a:p>
            <a:r>
              <a:rPr lang="en-US" dirty="0"/>
              <a:t>Challenges of Integration Gaps</a:t>
            </a:r>
          </a:p>
        </p:txBody>
      </p:sp>
      <p:sp>
        <p:nvSpPr>
          <p:cNvPr id="3" name="TextBox 2">
            <a:extLst>
              <a:ext uri="{FF2B5EF4-FFF2-40B4-BE49-F238E27FC236}">
                <a16:creationId xmlns:a16="http://schemas.microsoft.com/office/drawing/2014/main" id="{C4066C35-DC2C-C9C3-90D7-3545A7B02536}"/>
              </a:ext>
            </a:extLst>
          </p:cNvPr>
          <p:cNvSpPr txBox="1"/>
          <p:nvPr/>
        </p:nvSpPr>
        <p:spPr>
          <a:xfrm>
            <a:off x="7103327" y="1553705"/>
            <a:ext cx="4329005" cy="923330"/>
          </a:xfrm>
          <a:prstGeom prst="rect">
            <a:avLst/>
          </a:prstGeom>
          <a:noFill/>
        </p:spPr>
        <p:txBody>
          <a:bodyPr wrap="square" lIns="91440" tIns="45720" rIns="91440" bIns="45720" rtlCol="0" anchor="t">
            <a:spAutoFit/>
          </a:bodyPr>
          <a:lstStyle/>
          <a:p>
            <a:r>
              <a:rPr lang="en-US" b="0" i="1" dirty="0">
                <a:solidFill>
                  <a:srgbClr val="000000"/>
                </a:solidFill>
                <a:effectLst/>
                <a:highlight>
                  <a:srgbClr val="FFFFFF"/>
                </a:highlight>
                <a:latin typeface="Arial"/>
                <a:cs typeface="Arial"/>
              </a:rPr>
              <a:t>“</a:t>
            </a:r>
            <a:r>
              <a:rPr lang="en-US" b="1" i="1" dirty="0">
                <a:solidFill>
                  <a:srgbClr val="000000"/>
                </a:solidFill>
                <a:effectLst/>
                <a:highlight>
                  <a:srgbClr val="FFFFFF"/>
                </a:highlight>
                <a:latin typeface="Arial"/>
                <a:cs typeface="Arial"/>
              </a:rPr>
              <a:t>Direct data integration </a:t>
            </a:r>
            <a:r>
              <a:rPr lang="en-US" b="0" i="1" dirty="0">
                <a:solidFill>
                  <a:srgbClr val="000000"/>
                </a:solidFill>
                <a:effectLst/>
                <a:highlight>
                  <a:srgbClr val="FFFFFF"/>
                </a:highlight>
                <a:latin typeface="Arial"/>
                <a:cs typeface="Arial"/>
              </a:rPr>
              <a:t>with vendors is becoming an important factor in Vendor/Distributor relationships.”</a:t>
            </a:r>
            <a:endParaRPr lang="en-US" i="1" dirty="0">
              <a:latin typeface="Arial"/>
              <a:cs typeface="Arial"/>
            </a:endParaRPr>
          </a:p>
        </p:txBody>
      </p:sp>
      <p:sp>
        <p:nvSpPr>
          <p:cNvPr id="5" name="TextBox 4">
            <a:extLst>
              <a:ext uri="{FF2B5EF4-FFF2-40B4-BE49-F238E27FC236}">
                <a16:creationId xmlns:a16="http://schemas.microsoft.com/office/drawing/2014/main" id="{CBB48D43-2F04-D2AC-9706-A69027FD1392}"/>
              </a:ext>
            </a:extLst>
          </p:cNvPr>
          <p:cNvSpPr txBox="1"/>
          <p:nvPr/>
        </p:nvSpPr>
        <p:spPr>
          <a:xfrm>
            <a:off x="7103327" y="2849686"/>
            <a:ext cx="4329004" cy="2031325"/>
          </a:xfrm>
          <a:prstGeom prst="rect">
            <a:avLst/>
          </a:prstGeom>
          <a:noFill/>
        </p:spPr>
        <p:txBody>
          <a:bodyPr wrap="square" lIns="91440" tIns="45720" rIns="91440" bIns="45720" rtlCol="0" anchor="t">
            <a:spAutoFit/>
          </a:bodyPr>
          <a:lstStyle/>
          <a:p>
            <a:r>
              <a:rPr lang="en-US" i="1" dirty="0"/>
              <a:t>"The lack of integrations between customer and vendor systems amplifies operational inefficiencies, causing manual workarounds, and frequent errors. </a:t>
            </a:r>
            <a:r>
              <a:rPr lang="en-US" b="1" i="1" dirty="0"/>
              <a:t>This disconnect can erode trust</a:t>
            </a:r>
            <a:r>
              <a:rPr lang="en-US" i="1" dirty="0"/>
              <a:t>, and ultimately impact customer satisfaction and vendor relationships."</a:t>
            </a:r>
            <a:endParaRPr lang="en-US" i="1" dirty="0">
              <a:cs typeface="Arial"/>
            </a:endParaRPr>
          </a:p>
        </p:txBody>
      </p:sp>
      <p:sp>
        <p:nvSpPr>
          <p:cNvPr id="7" name="TextBox 6">
            <a:extLst>
              <a:ext uri="{FF2B5EF4-FFF2-40B4-BE49-F238E27FC236}">
                <a16:creationId xmlns:a16="http://schemas.microsoft.com/office/drawing/2014/main" id="{86799458-0804-0B25-08A1-293F67A6A081}"/>
              </a:ext>
            </a:extLst>
          </p:cNvPr>
          <p:cNvSpPr txBox="1"/>
          <p:nvPr/>
        </p:nvSpPr>
        <p:spPr>
          <a:xfrm>
            <a:off x="8554621" y="5050379"/>
            <a:ext cx="2877711" cy="253916"/>
          </a:xfrm>
          <a:prstGeom prst="rect">
            <a:avLst/>
          </a:prstGeom>
          <a:noFill/>
        </p:spPr>
        <p:txBody>
          <a:bodyPr wrap="none" rtlCol="0">
            <a:spAutoFit/>
          </a:bodyPr>
          <a:lstStyle/>
          <a:p>
            <a:r>
              <a:rPr lang="en-US" sz="1050" b="0" i="0" dirty="0">
                <a:solidFill>
                  <a:srgbClr val="000000"/>
                </a:solidFill>
                <a:effectLst/>
                <a:highlight>
                  <a:srgbClr val="FFFFFF"/>
                </a:highlight>
                <a:latin typeface="Arial" panose="020B0604020202020204" pitchFamily="34" charset="0"/>
              </a:rPr>
              <a:t>**Paraphrased from internal IT conversations</a:t>
            </a:r>
            <a:endParaRPr lang="en-US" sz="1050" dirty="0"/>
          </a:p>
        </p:txBody>
      </p:sp>
      <p:sp>
        <p:nvSpPr>
          <p:cNvPr id="2" name="TextBox 1">
            <a:extLst>
              <a:ext uri="{FF2B5EF4-FFF2-40B4-BE49-F238E27FC236}">
                <a16:creationId xmlns:a16="http://schemas.microsoft.com/office/drawing/2014/main" id="{DCFE2C29-6DE8-4E9C-6DF5-4D29D8F2827A}"/>
              </a:ext>
            </a:extLst>
          </p:cNvPr>
          <p:cNvSpPr txBox="1"/>
          <p:nvPr/>
        </p:nvSpPr>
        <p:spPr>
          <a:xfrm>
            <a:off x="611678" y="1553705"/>
            <a:ext cx="5889483" cy="4308872"/>
          </a:xfrm>
          <a:prstGeom prst="rect">
            <a:avLst/>
          </a:prstGeom>
          <a:noFill/>
        </p:spPr>
        <p:txBody>
          <a:bodyPr wrap="square" rtlCol="0">
            <a:spAutoFit/>
          </a:bodyPr>
          <a:lstStyle/>
          <a:p>
            <a:pPr>
              <a:spcAft>
                <a:spcPts val="400"/>
              </a:spcAft>
            </a:pPr>
            <a:r>
              <a:rPr lang="en-US" b="1" dirty="0">
                <a:solidFill>
                  <a:srgbClr val="0095C8"/>
                </a:solidFill>
              </a:rPr>
              <a:t>Operational Inefficiencies</a:t>
            </a:r>
          </a:p>
          <a:p>
            <a:pPr marL="285750" indent="-285750">
              <a:spcAft>
                <a:spcPts val="400"/>
              </a:spcAft>
              <a:buFont typeface="Arial" panose="020B0604020202020204" pitchFamily="34" charset="0"/>
              <a:buChar char="•"/>
            </a:pPr>
            <a:r>
              <a:rPr lang="en-US" dirty="0"/>
              <a:t>Manual Data Entry</a:t>
            </a:r>
          </a:p>
          <a:p>
            <a:pPr marL="285750" indent="-285750">
              <a:spcAft>
                <a:spcPts val="400"/>
              </a:spcAft>
              <a:buFont typeface="Arial" panose="020B0604020202020204" pitchFamily="34" charset="0"/>
              <a:buChar char="•"/>
            </a:pPr>
            <a:r>
              <a:rPr lang="en-US" dirty="0"/>
              <a:t>Delayed Order Processing</a:t>
            </a:r>
          </a:p>
          <a:p>
            <a:pPr marL="285750" indent="-285750">
              <a:spcAft>
                <a:spcPts val="400"/>
              </a:spcAft>
              <a:buFont typeface="Arial" panose="020B0604020202020204" pitchFamily="34" charset="0"/>
              <a:buChar char="•"/>
            </a:pPr>
            <a:r>
              <a:rPr lang="en-US" dirty="0"/>
              <a:t>Inventory Management Issues</a:t>
            </a:r>
          </a:p>
          <a:p>
            <a:pPr>
              <a:spcAft>
                <a:spcPts val="400"/>
              </a:spcAft>
            </a:pPr>
            <a:endParaRPr lang="en-US" dirty="0"/>
          </a:p>
          <a:p>
            <a:pPr>
              <a:spcAft>
                <a:spcPts val="400"/>
              </a:spcAft>
            </a:pPr>
            <a:r>
              <a:rPr lang="en-US" b="1" dirty="0">
                <a:solidFill>
                  <a:srgbClr val="0095C8"/>
                </a:solidFill>
              </a:rPr>
              <a:t>Vendor Relationship Strain</a:t>
            </a:r>
          </a:p>
          <a:p>
            <a:pPr marL="285750" indent="-285750">
              <a:spcAft>
                <a:spcPts val="400"/>
              </a:spcAft>
              <a:buFont typeface="Arial" panose="020B0604020202020204" pitchFamily="34" charset="0"/>
              <a:buChar char="•"/>
            </a:pPr>
            <a:r>
              <a:rPr lang="en-US" dirty="0"/>
              <a:t>Inconsistent order fulfillment</a:t>
            </a:r>
          </a:p>
          <a:p>
            <a:pPr marL="285750" indent="-285750">
              <a:spcAft>
                <a:spcPts val="400"/>
              </a:spcAft>
              <a:buFont typeface="Arial" panose="020B0604020202020204" pitchFamily="34" charset="0"/>
              <a:buChar char="•"/>
            </a:pPr>
            <a:r>
              <a:rPr lang="en-US" dirty="0"/>
              <a:t>More frequent discrepancies, leading to delays</a:t>
            </a:r>
          </a:p>
          <a:p>
            <a:pPr marL="285750" indent="-285750">
              <a:spcAft>
                <a:spcPts val="400"/>
              </a:spcAft>
              <a:buFont typeface="Arial" panose="020B0604020202020204" pitchFamily="34" charset="0"/>
              <a:buChar char="•"/>
            </a:pPr>
            <a:endParaRPr lang="en-US" dirty="0"/>
          </a:p>
          <a:p>
            <a:pPr>
              <a:spcAft>
                <a:spcPts val="400"/>
              </a:spcAft>
            </a:pPr>
            <a:r>
              <a:rPr lang="en-US" b="1" dirty="0">
                <a:solidFill>
                  <a:srgbClr val="0095C8"/>
                </a:solidFill>
              </a:rPr>
              <a:t>Customer Service Challenges</a:t>
            </a:r>
          </a:p>
          <a:p>
            <a:pPr marL="285750" indent="-285750">
              <a:spcAft>
                <a:spcPts val="400"/>
              </a:spcAft>
              <a:buFont typeface="Arial" panose="020B0604020202020204" pitchFamily="34" charset="0"/>
              <a:buChar char="•"/>
            </a:pPr>
            <a:r>
              <a:rPr lang="en-US" dirty="0"/>
              <a:t>Inaccurate Information Sharing</a:t>
            </a:r>
          </a:p>
          <a:p>
            <a:pPr marL="285750" indent="-285750">
              <a:spcAft>
                <a:spcPts val="400"/>
              </a:spcAft>
              <a:buFont typeface="Arial" panose="020B0604020202020204" pitchFamily="34" charset="0"/>
              <a:buChar char="•"/>
            </a:pPr>
            <a:r>
              <a:rPr lang="en-US" dirty="0"/>
              <a:t>Longer Response Times</a:t>
            </a:r>
          </a:p>
          <a:p>
            <a:pPr marL="285750" indent="-285750">
              <a:spcAft>
                <a:spcPts val="400"/>
              </a:spcAft>
              <a:buFont typeface="Arial" panose="020B0604020202020204" pitchFamily="34" charset="0"/>
              <a:buChar char="•"/>
            </a:pPr>
            <a:r>
              <a:rPr lang="en-US" dirty="0"/>
              <a:t>Decreased Customer Satisfaction</a:t>
            </a:r>
          </a:p>
        </p:txBody>
      </p:sp>
    </p:spTree>
    <p:extLst>
      <p:ext uri="{BB962C8B-B14F-4D97-AF65-F5344CB8AC3E}">
        <p14:creationId xmlns:p14="http://schemas.microsoft.com/office/powerpoint/2010/main" val="133781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ADE61D-099A-4F6B-3F7D-361027FF4009}"/>
              </a:ext>
            </a:extLst>
          </p:cNvPr>
          <p:cNvSpPr>
            <a:spLocks noGrp="1"/>
          </p:cNvSpPr>
          <p:nvPr>
            <p:ph type="title"/>
          </p:nvPr>
        </p:nvSpPr>
        <p:spPr/>
        <p:txBody>
          <a:bodyPr/>
          <a:lstStyle/>
          <a:p>
            <a:r>
              <a:rPr lang="en-US" dirty="0"/>
              <a:t>Challenges of Integration Gaps</a:t>
            </a:r>
          </a:p>
        </p:txBody>
      </p:sp>
      <p:grpSp>
        <p:nvGrpSpPr>
          <p:cNvPr id="15" name="Group 14">
            <a:extLst>
              <a:ext uri="{FF2B5EF4-FFF2-40B4-BE49-F238E27FC236}">
                <a16:creationId xmlns:a16="http://schemas.microsoft.com/office/drawing/2014/main" id="{2474F97B-8FB5-69A9-CAA6-CF3D1C3C30E3}"/>
              </a:ext>
            </a:extLst>
          </p:cNvPr>
          <p:cNvGrpSpPr/>
          <p:nvPr/>
        </p:nvGrpSpPr>
        <p:grpSpPr>
          <a:xfrm>
            <a:off x="611678" y="1553705"/>
            <a:ext cx="10820654" cy="1790612"/>
            <a:chOff x="611678" y="1553705"/>
            <a:chExt cx="10820654" cy="1790612"/>
          </a:xfrm>
        </p:grpSpPr>
        <p:sp>
          <p:nvSpPr>
            <p:cNvPr id="3" name="TextBox 2">
              <a:extLst>
                <a:ext uri="{FF2B5EF4-FFF2-40B4-BE49-F238E27FC236}">
                  <a16:creationId xmlns:a16="http://schemas.microsoft.com/office/drawing/2014/main" id="{C4066C35-DC2C-C9C3-90D7-3545A7B02536}"/>
                </a:ext>
              </a:extLst>
            </p:cNvPr>
            <p:cNvSpPr txBox="1"/>
            <p:nvPr/>
          </p:nvSpPr>
          <p:spPr>
            <a:xfrm>
              <a:off x="611678" y="1553705"/>
              <a:ext cx="10820654" cy="369332"/>
            </a:xfrm>
            <a:prstGeom prst="rect">
              <a:avLst/>
            </a:prstGeom>
            <a:noFill/>
          </p:spPr>
          <p:txBody>
            <a:bodyPr wrap="none" lIns="91440" tIns="45720" rIns="91440" bIns="45720" rtlCol="0" anchor="t">
              <a:spAutoFit/>
            </a:bodyPr>
            <a:lstStyle/>
            <a:p>
              <a:r>
                <a:rPr lang="en-US" b="0" i="1" dirty="0">
                  <a:solidFill>
                    <a:srgbClr val="000000"/>
                  </a:solidFill>
                  <a:effectLst/>
                  <a:highlight>
                    <a:srgbClr val="FFFFFF"/>
                  </a:highlight>
                  <a:latin typeface="Arial"/>
                  <a:cs typeface="Arial"/>
                </a:rPr>
                <a:t>“Direct data integration with vendors is becoming an important factor in Vendor/Distributor relationships.”</a:t>
              </a:r>
              <a:endParaRPr lang="en-US" i="1" dirty="0">
                <a:latin typeface="Arial"/>
                <a:cs typeface="Arial"/>
              </a:endParaRPr>
            </a:p>
          </p:txBody>
        </p:sp>
        <p:sp>
          <p:nvSpPr>
            <p:cNvPr id="5" name="TextBox 4">
              <a:extLst>
                <a:ext uri="{FF2B5EF4-FFF2-40B4-BE49-F238E27FC236}">
                  <a16:creationId xmlns:a16="http://schemas.microsoft.com/office/drawing/2014/main" id="{CBB48D43-2F04-D2AC-9706-A69027FD1392}"/>
                </a:ext>
              </a:extLst>
            </p:cNvPr>
            <p:cNvSpPr txBox="1"/>
            <p:nvPr/>
          </p:nvSpPr>
          <p:spPr>
            <a:xfrm>
              <a:off x="620429" y="2202135"/>
              <a:ext cx="10672664" cy="923330"/>
            </a:xfrm>
            <a:prstGeom prst="rect">
              <a:avLst/>
            </a:prstGeom>
            <a:noFill/>
          </p:spPr>
          <p:txBody>
            <a:bodyPr wrap="square" lIns="91440" tIns="45720" rIns="91440" bIns="45720" rtlCol="0" anchor="t">
              <a:spAutoFit/>
            </a:bodyPr>
            <a:lstStyle/>
            <a:p>
              <a:r>
                <a:rPr lang="en-US" i="1" dirty="0"/>
                <a:t>"The lack of integrations between customer and vendor systems amplifies operational inefficiencies, causing manual workarounds, and frequent errors. This disconnect can erode trust, and ultimately impact customer satisfaction and vendor relationships."</a:t>
              </a:r>
              <a:endParaRPr lang="en-US" i="1" dirty="0">
                <a:cs typeface="Arial"/>
              </a:endParaRPr>
            </a:p>
          </p:txBody>
        </p:sp>
        <p:sp>
          <p:nvSpPr>
            <p:cNvPr id="7" name="TextBox 6">
              <a:extLst>
                <a:ext uri="{FF2B5EF4-FFF2-40B4-BE49-F238E27FC236}">
                  <a16:creationId xmlns:a16="http://schemas.microsoft.com/office/drawing/2014/main" id="{86799458-0804-0B25-08A1-293F67A6A081}"/>
                </a:ext>
              </a:extLst>
            </p:cNvPr>
            <p:cNvSpPr txBox="1"/>
            <p:nvPr/>
          </p:nvSpPr>
          <p:spPr>
            <a:xfrm>
              <a:off x="8554621" y="3090401"/>
              <a:ext cx="2877711" cy="253916"/>
            </a:xfrm>
            <a:prstGeom prst="rect">
              <a:avLst/>
            </a:prstGeom>
            <a:noFill/>
          </p:spPr>
          <p:txBody>
            <a:bodyPr wrap="none" rtlCol="0">
              <a:spAutoFit/>
            </a:bodyPr>
            <a:lstStyle/>
            <a:p>
              <a:r>
                <a:rPr lang="en-US" sz="1050" b="0" i="0" dirty="0">
                  <a:solidFill>
                    <a:srgbClr val="000000"/>
                  </a:solidFill>
                  <a:effectLst/>
                  <a:highlight>
                    <a:srgbClr val="FFFFFF"/>
                  </a:highlight>
                  <a:latin typeface="Arial" panose="020B0604020202020204" pitchFamily="34" charset="0"/>
                </a:rPr>
                <a:t>**Paraphrased from internal IT conversations</a:t>
              </a:r>
              <a:endParaRPr lang="en-US" sz="1050" dirty="0"/>
            </a:p>
          </p:txBody>
        </p:sp>
      </p:grpSp>
      <p:grpSp>
        <p:nvGrpSpPr>
          <p:cNvPr id="16" name="Group 15">
            <a:extLst>
              <a:ext uri="{FF2B5EF4-FFF2-40B4-BE49-F238E27FC236}">
                <a16:creationId xmlns:a16="http://schemas.microsoft.com/office/drawing/2014/main" id="{F4707141-02A6-F7FE-EB41-3FCA41CADFA2}"/>
              </a:ext>
            </a:extLst>
          </p:cNvPr>
          <p:cNvGrpSpPr/>
          <p:nvPr/>
        </p:nvGrpSpPr>
        <p:grpSpPr>
          <a:xfrm>
            <a:off x="611678" y="3833384"/>
            <a:ext cx="2993127" cy="1878271"/>
            <a:chOff x="611678" y="3833384"/>
            <a:chExt cx="2993127" cy="1878271"/>
          </a:xfrm>
        </p:grpSpPr>
        <p:sp>
          <p:nvSpPr>
            <p:cNvPr id="9" name="TextBox 8">
              <a:extLst>
                <a:ext uri="{FF2B5EF4-FFF2-40B4-BE49-F238E27FC236}">
                  <a16:creationId xmlns:a16="http://schemas.microsoft.com/office/drawing/2014/main" id="{99F9891A-2708-F4AF-9231-9AF34A2A96C8}"/>
                </a:ext>
              </a:extLst>
            </p:cNvPr>
            <p:cNvSpPr txBox="1"/>
            <p:nvPr/>
          </p:nvSpPr>
          <p:spPr>
            <a:xfrm>
              <a:off x="611679" y="4234327"/>
              <a:ext cx="2755989" cy="1477328"/>
            </a:xfrm>
            <a:prstGeom prst="rect">
              <a:avLst/>
            </a:prstGeom>
            <a:noFill/>
          </p:spPr>
          <p:txBody>
            <a:bodyPr wrap="square">
              <a:spAutoFit/>
            </a:bodyPr>
            <a:lstStyle/>
            <a:p>
              <a:pPr marL="285750" indent="-285750">
                <a:buFont typeface="Arial" panose="020B0604020202020204" pitchFamily="34" charset="0"/>
                <a:buChar char="•"/>
              </a:pPr>
              <a:r>
                <a:rPr lang="en-US" dirty="0"/>
                <a:t>Manual Data Entry</a:t>
              </a:r>
            </a:p>
            <a:p>
              <a:pPr marL="285750" indent="-285750">
                <a:buFont typeface="Arial" panose="020B0604020202020204" pitchFamily="34" charset="0"/>
                <a:buChar char="•"/>
              </a:pPr>
              <a:r>
                <a:rPr lang="en-US" dirty="0"/>
                <a:t>Delayed Order Processing</a:t>
              </a:r>
            </a:p>
            <a:p>
              <a:pPr marL="285750" indent="-285750">
                <a:buFont typeface="Arial" panose="020B0604020202020204" pitchFamily="34" charset="0"/>
                <a:buChar char="•"/>
              </a:pPr>
              <a:r>
                <a:rPr lang="en-US" dirty="0"/>
                <a:t>Inventory Management Issues</a:t>
              </a:r>
            </a:p>
          </p:txBody>
        </p:sp>
        <p:sp>
          <p:nvSpPr>
            <p:cNvPr id="2" name="TextBox 1">
              <a:extLst>
                <a:ext uri="{FF2B5EF4-FFF2-40B4-BE49-F238E27FC236}">
                  <a16:creationId xmlns:a16="http://schemas.microsoft.com/office/drawing/2014/main" id="{DCFE2C29-6DE8-4E9C-6DF5-4D29D8F2827A}"/>
                </a:ext>
              </a:extLst>
            </p:cNvPr>
            <p:cNvSpPr txBox="1"/>
            <p:nvPr/>
          </p:nvSpPr>
          <p:spPr>
            <a:xfrm>
              <a:off x="611678" y="3833384"/>
              <a:ext cx="2993127" cy="369332"/>
            </a:xfrm>
            <a:prstGeom prst="rect">
              <a:avLst/>
            </a:prstGeom>
            <a:noFill/>
          </p:spPr>
          <p:txBody>
            <a:bodyPr wrap="none" rtlCol="0">
              <a:spAutoFit/>
            </a:bodyPr>
            <a:lstStyle/>
            <a:p>
              <a:r>
                <a:rPr lang="en-US" b="1" dirty="0">
                  <a:solidFill>
                    <a:srgbClr val="0095C8"/>
                  </a:solidFill>
                </a:rPr>
                <a:t>Operational Inefficiencies</a:t>
              </a:r>
            </a:p>
          </p:txBody>
        </p:sp>
      </p:grpSp>
      <p:grpSp>
        <p:nvGrpSpPr>
          <p:cNvPr id="17" name="Group 16">
            <a:extLst>
              <a:ext uri="{FF2B5EF4-FFF2-40B4-BE49-F238E27FC236}">
                <a16:creationId xmlns:a16="http://schemas.microsoft.com/office/drawing/2014/main" id="{91ADF9DF-6F5E-3040-025D-6C85A2B3729A}"/>
              </a:ext>
            </a:extLst>
          </p:cNvPr>
          <p:cNvGrpSpPr/>
          <p:nvPr/>
        </p:nvGrpSpPr>
        <p:grpSpPr>
          <a:xfrm>
            <a:off x="4202371" y="3833384"/>
            <a:ext cx="3441968" cy="1324273"/>
            <a:chOff x="4202371" y="3833384"/>
            <a:chExt cx="3441968" cy="1324273"/>
          </a:xfrm>
        </p:grpSpPr>
        <p:sp>
          <p:nvSpPr>
            <p:cNvPr id="8" name="TextBox 7">
              <a:extLst>
                <a:ext uri="{FF2B5EF4-FFF2-40B4-BE49-F238E27FC236}">
                  <a16:creationId xmlns:a16="http://schemas.microsoft.com/office/drawing/2014/main" id="{14A5AB9B-2E88-DED5-FED5-2D1C5BFBCCFD}"/>
                </a:ext>
              </a:extLst>
            </p:cNvPr>
            <p:cNvSpPr txBox="1"/>
            <p:nvPr/>
          </p:nvSpPr>
          <p:spPr>
            <a:xfrm>
              <a:off x="4202372" y="4234327"/>
              <a:ext cx="3441967" cy="923330"/>
            </a:xfrm>
            <a:prstGeom prst="rect">
              <a:avLst/>
            </a:prstGeom>
            <a:noFill/>
          </p:spPr>
          <p:txBody>
            <a:bodyPr wrap="square">
              <a:spAutoFit/>
            </a:bodyPr>
            <a:lstStyle/>
            <a:p>
              <a:pPr marL="285750" indent="-285750">
                <a:buFont typeface="Arial" panose="020B0604020202020204" pitchFamily="34" charset="0"/>
                <a:buChar char="•"/>
              </a:pPr>
              <a:r>
                <a:rPr lang="en-US" dirty="0"/>
                <a:t>Inconsistent order fulfillment</a:t>
              </a:r>
            </a:p>
            <a:p>
              <a:pPr marL="285750" indent="-285750">
                <a:buFont typeface="Arial" panose="020B0604020202020204" pitchFamily="34" charset="0"/>
                <a:buChar char="•"/>
              </a:pPr>
              <a:r>
                <a:rPr lang="en-US" dirty="0"/>
                <a:t>More frequent discrepancies, leading to delays</a:t>
              </a:r>
            </a:p>
          </p:txBody>
        </p:sp>
        <p:sp>
          <p:nvSpPr>
            <p:cNvPr id="10" name="TextBox 9">
              <a:extLst>
                <a:ext uri="{FF2B5EF4-FFF2-40B4-BE49-F238E27FC236}">
                  <a16:creationId xmlns:a16="http://schemas.microsoft.com/office/drawing/2014/main" id="{32BBD112-D44E-D622-E590-790197E38F25}"/>
                </a:ext>
              </a:extLst>
            </p:cNvPr>
            <p:cNvSpPr txBox="1"/>
            <p:nvPr/>
          </p:nvSpPr>
          <p:spPr>
            <a:xfrm>
              <a:off x="4202371" y="3833384"/>
              <a:ext cx="3134256" cy="369332"/>
            </a:xfrm>
            <a:prstGeom prst="rect">
              <a:avLst/>
            </a:prstGeom>
            <a:noFill/>
          </p:spPr>
          <p:txBody>
            <a:bodyPr wrap="none" rtlCol="0">
              <a:spAutoFit/>
            </a:bodyPr>
            <a:lstStyle/>
            <a:p>
              <a:r>
                <a:rPr lang="en-US" b="1" dirty="0">
                  <a:solidFill>
                    <a:srgbClr val="0095C8"/>
                  </a:solidFill>
                </a:rPr>
                <a:t>Vendor Relationship Strain</a:t>
              </a:r>
            </a:p>
          </p:txBody>
        </p:sp>
      </p:grpSp>
      <p:grpSp>
        <p:nvGrpSpPr>
          <p:cNvPr id="18" name="Group 17">
            <a:extLst>
              <a:ext uri="{FF2B5EF4-FFF2-40B4-BE49-F238E27FC236}">
                <a16:creationId xmlns:a16="http://schemas.microsoft.com/office/drawing/2014/main" id="{39D9BCAC-5947-BAAE-A85F-C3CBE0D8461D}"/>
              </a:ext>
            </a:extLst>
          </p:cNvPr>
          <p:cNvGrpSpPr/>
          <p:nvPr/>
        </p:nvGrpSpPr>
        <p:grpSpPr>
          <a:xfrm>
            <a:off x="8294869" y="3833384"/>
            <a:ext cx="3441968" cy="1878271"/>
            <a:chOff x="8294869" y="3833384"/>
            <a:chExt cx="3441968" cy="1878271"/>
          </a:xfrm>
        </p:grpSpPr>
        <p:sp>
          <p:nvSpPr>
            <p:cNvPr id="12" name="TextBox 11">
              <a:extLst>
                <a:ext uri="{FF2B5EF4-FFF2-40B4-BE49-F238E27FC236}">
                  <a16:creationId xmlns:a16="http://schemas.microsoft.com/office/drawing/2014/main" id="{E42105B1-5FBF-0DD0-F56C-861481B66A9A}"/>
                </a:ext>
              </a:extLst>
            </p:cNvPr>
            <p:cNvSpPr txBox="1"/>
            <p:nvPr/>
          </p:nvSpPr>
          <p:spPr>
            <a:xfrm>
              <a:off x="8294870" y="4234327"/>
              <a:ext cx="3441967" cy="1477328"/>
            </a:xfrm>
            <a:prstGeom prst="rect">
              <a:avLst/>
            </a:prstGeom>
            <a:noFill/>
          </p:spPr>
          <p:txBody>
            <a:bodyPr wrap="square">
              <a:spAutoFit/>
            </a:bodyPr>
            <a:lstStyle/>
            <a:p>
              <a:pPr marL="285750" indent="-285750">
                <a:buFont typeface="Arial" panose="020B0604020202020204" pitchFamily="34" charset="0"/>
                <a:buChar char="•"/>
              </a:pPr>
              <a:r>
                <a:rPr lang="en-US" dirty="0"/>
                <a:t>Inaccurate Information Sharing</a:t>
              </a:r>
            </a:p>
            <a:p>
              <a:pPr marL="285750" indent="-285750">
                <a:buFont typeface="Arial" panose="020B0604020202020204" pitchFamily="34" charset="0"/>
                <a:buChar char="•"/>
              </a:pPr>
              <a:r>
                <a:rPr lang="en-US" dirty="0"/>
                <a:t>Longer Response Times</a:t>
              </a:r>
            </a:p>
            <a:p>
              <a:pPr marL="285750" indent="-285750">
                <a:buFont typeface="Arial" panose="020B0604020202020204" pitchFamily="34" charset="0"/>
                <a:buChar char="•"/>
              </a:pPr>
              <a:r>
                <a:rPr lang="en-US" dirty="0"/>
                <a:t>Decreased Customer Satisfaction</a:t>
              </a:r>
            </a:p>
          </p:txBody>
        </p:sp>
        <p:sp>
          <p:nvSpPr>
            <p:cNvPr id="14" name="TextBox 13">
              <a:extLst>
                <a:ext uri="{FF2B5EF4-FFF2-40B4-BE49-F238E27FC236}">
                  <a16:creationId xmlns:a16="http://schemas.microsoft.com/office/drawing/2014/main" id="{E844728E-83A6-B3D1-E483-2381E86E94F1}"/>
                </a:ext>
              </a:extLst>
            </p:cNvPr>
            <p:cNvSpPr txBox="1"/>
            <p:nvPr/>
          </p:nvSpPr>
          <p:spPr>
            <a:xfrm>
              <a:off x="8294869" y="3833384"/>
              <a:ext cx="3441968" cy="369332"/>
            </a:xfrm>
            <a:prstGeom prst="rect">
              <a:avLst/>
            </a:prstGeom>
            <a:noFill/>
          </p:spPr>
          <p:txBody>
            <a:bodyPr wrap="none" rtlCol="0">
              <a:spAutoFit/>
            </a:bodyPr>
            <a:lstStyle/>
            <a:p>
              <a:r>
                <a:rPr lang="en-US" b="1" dirty="0">
                  <a:solidFill>
                    <a:srgbClr val="0095C8"/>
                  </a:solidFill>
                </a:rPr>
                <a:t>Customer Service Challenges</a:t>
              </a:r>
            </a:p>
          </p:txBody>
        </p:sp>
      </p:grpSp>
    </p:spTree>
    <p:extLst>
      <p:ext uri="{BB962C8B-B14F-4D97-AF65-F5344CB8AC3E}">
        <p14:creationId xmlns:p14="http://schemas.microsoft.com/office/powerpoint/2010/main" val="195983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ADE61D-099A-4F6B-3F7D-361027FF4009}"/>
              </a:ext>
            </a:extLst>
          </p:cNvPr>
          <p:cNvSpPr>
            <a:spLocks noGrp="1"/>
          </p:cNvSpPr>
          <p:nvPr>
            <p:ph type="title"/>
          </p:nvPr>
        </p:nvSpPr>
        <p:spPr/>
        <p:txBody>
          <a:bodyPr/>
          <a:lstStyle/>
          <a:p>
            <a:r>
              <a:rPr lang="en-US">
                <a:latin typeface="Arial"/>
                <a:cs typeface="Arial"/>
              </a:rPr>
              <a:t>Border States BTP Services Journey</a:t>
            </a:r>
          </a:p>
        </p:txBody>
      </p:sp>
      <p:sp>
        <p:nvSpPr>
          <p:cNvPr id="1638" name="Arrow: Right 1637">
            <a:extLst>
              <a:ext uri="{FF2B5EF4-FFF2-40B4-BE49-F238E27FC236}">
                <a16:creationId xmlns:a16="http://schemas.microsoft.com/office/drawing/2014/main" id="{34DC4671-C23D-8EE7-DF94-313C984AF0D3}"/>
              </a:ext>
            </a:extLst>
          </p:cNvPr>
          <p:cNvSpPr/>
          <p:nvPr/>
        </p:nvSpPr>
        <p:spPr>
          <a:xfrm>
            <a:off x="394916" y="3114928"/>
            <a:ext cx="11343694" cy="10587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8" name="TextBox 1647">
            <a:extLst>
              <a:ext uri="{FF2B5EF4-FFF2-40B4-BE49-F238E27FC236}">
                <a16:creationId xmlns:a16="http://schemas.microsoft.com/office/drawing/2014/main" id="{B6BDCB4A-9823-703F-6B93-3BD0DAAAED0B}"/>
              </a:ext>
            </a:extLst>
          </p:cNvPr>
          <p:cNvSpPr txBox="1"/>
          <p:nvPr/>
        </p:nvSpPr>
        <p:spPr>
          <a:xfrm>
            <a:off x="593244" y="3480268"/>
            <a:ext cx="584548" cy="30777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dirty="0">
                <a:solidFill>
                  <a:schemeClr val="bg1"/>
                </a:solidFill>
                <a:cs typeface="Arial"/>
              </a:rPr>
              <a:t>2017</a:t>
            </a:r>
            <a:endParaRPr lang="en-US" sz="1400" b="1" dirty="0">
              <a:solidFill>
                <a:schemeClr val="bg1"/>
              </a:solidFill>
            </a:endParaRPr>
          </a:p>
        </p:txBody>
      </p:sp>
      <p:sp>
        <p:nvSpPr>
          <p:cNvPr id="1649" name="TextBox 1648">
            <a:extLst>
              <a:ext uri="{FF2B5EF4-FFF2-40B4-BE49-F238E27FC236}">
                <a16:creationId xmlns:a16="http://schemas.microsoft.com/office/drawing/2014/main" id="{E31F7AA8-0E99-B8E0-D75C-9368FE7C4383}"/>
              </a:ext>
            </a:extLst>
          </p:cNvPr>
          <p:cNvSpPr txBox="1"/>
          <p:nvPr/>
        </p:nvSpPr>
        <p:spPr>
          <a:xfrm>
            <a:off x="1853418" y="3502509"/>
            <a:ext cx="584548" cy="30777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dirty="0">
                <a:solidFill>
                  <a:schemeClr val="bg1"/>
                </a:solidFill>
                <a:cs typeface="Arial"/>
              </a:rPr>
              <a:t>2018</a:t>
            </a:r>
            <a:endParaRPr lang="en-US" sz="1400" b="1" dirty="0">
              <a:solidFill>
                <a:schemeClr val="bg1"/>
              </a:solidFill>
            </a:endParaRPr>
          </a:p>
        </p:txBody>
      </p:sp>
      <p:sp>
        <p:nvSpPr>
          <p:cNvPr id="1650" name="TextBox 1649">
            <a:extLst>
              <a:ext uri="{FF2B5EF4-FFF2-40B4-BE49-F238E27FC236}">
                <a16:creationId xmlns:a16="http://schemas.microsoft.com/office/drawing/2014/main" id="{ABB1329D-61E4-F34D-E8BB-615A647F42AB}"/>
              </a:ext>
            </a:extLst>
          </p:cNvPr>
          <p:cNvSpPr txBox="1"/>
          <p:nvPr/>
        </p:nvSpPr>
        <p:spPr>
          <a:xfrm>
            <a:off x="3193550" y="3495606"/>
            <a:ext cx="584548" cy="30777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a:solidFill>
                  <a:schemeClr val="bg1"/>
                </a:solidFill>
                <a:cs typeface="Arial"/>
              </a:rPr>
              <a:t>2019</a:t>
            </a:r>
            <a:endParaRPr lang="en-US" sz="1400" b="1">
              <a:solidFill>
                <a:schemeClr val="bg1"/>
              </a:solidFill>
            </a:endParaRPr>
          </a:p>
        </p:txBody>
      </p:sp>
      <p:sp>
        <p:nvSpPr>
          <p:cNvPr id="1651" name="TextBox 1650">
            <a:extLst>
              <a:ext uri="{FF2B5EF4-FFF2-40B4-BE49-F238E27FC236}">
                <a16:creationId xmlns:a16="http://schemas.microsoft.com/office/drawing/2014/main" id="{AF2D1C13-8F32-8640-7899-694FA98309D9}"/>
              </a:ext>
            </a:extLst>
          </p:cNvPr>
          <p:cNvSpPr txBox="1"/>
          <p:nvPr/>
        </p:nvSpPr>
        <p:spPr>
          <a:xfrm>
            <a:off x="4534865" y="3491991"/>
            <a:ext cx="656628" cy="30777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a:solidFill>
                  <a:schemeClr val="bg1"/>
                </a:solidFill>
                <a:cs typeface="Arial"/>
              </a:rPr>
              <a:t>2020</a:t>
            </a:r>
            <a:endParaRPr lang="en-US" sz="1400" b="1">
              <a:solidFill>
                <a:schemeClr val="bg1"/>
              </a:solidFill>
            </a:endParaRPr>
          </a:p>
        </p:txBody>
      </p:sp>
      <p:sp>
        <p:nvSpPr>
          <p:cNvPr id="1652" name="TextBox 1651">
            <a:extLst>
              <a:ext uri="{FF2B5EF4-FFF2-40B4-BE49-F238E27FC236}">
                <a16:creationId xmlns:a16="http://schemas.microsoft.com/office/drawing/2014/main" id="{1FD86388-7A6E-984D-797B-F47C37B70503}"/>
              </a:ext>
            </a:extLst>
          </p:cNvPr>
          <p:cNvSpPr txBox="1"/>
          <p:nvPr/>
        </p:nvSpPr>
        <p:spPr>
          <a:xfrm>
            <a:off x="5981828" y="3495606"/>
            <a:ext cx="584548" cy="30777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a:solidFill>
                  <a:schemeClr val="bg1"/>
                </a:solidFill>
                <a:cs typeface="Arial"/>
              </a:rPr>
              <a:t>2021</a:t>
            </a:r>
            <a:endParaRPr lang="en-US" sz="1400" b="1">
              <a:solidFill>
                <a:schemeClr val="bg1"/>
              </a:solidFill>
            </a:endParaRPr>
          </a:p>
        </p:txBody>
      </p:sp>
      <p:sp>
        <p:nvSpPr>
          <p:cNvPr id="1653" name="TextBox 1652">
            <a:extLst>
              <a:ext uri="{FF2B5EF4-FFF2-40B4-BE49-F238E27FC236}">
                <a16:creationId xmlns:a16="http://schemas.microsoft.com/office/drawing/2014/main" id="{B21EE137-8F9C-AB58-091F-26845DA7C9FC}"/>
              </a:ext>
            </a:extLst>
          </p:cNvPr>
          <p:cNvSpPr txBox="1"/>
          <p:nvPr/>
        </p:nvSpPr>
        <p:spPr>
          <a:xfrm>
            <a:off x="7492997" y="3504484"/>
            <a:ext cx="584548" cy="30777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a:solidFill>
                  <a:schemeClr val="bg1"/>
                </a:solidFill>
                <a:cs typeface="Arial"/>
              </a:rPr>
              <a:t>2022</a:t>
            </a:r>
            <a:endParaRPr lang="en-US" sz="1400" b="1">
              <a:solidFill>
                <a:schemeClr val="bg1"/>
              </a:solidFill>
            </a:endParaRPr>
          </a:p>
        </p:txBody>
      </p:sp>
      <p:sp>
        <p:nvSpPr>
          <p:cNvPr id="1654" name="TextBox 1653">
            <a:extLst>
              <a:ext uri="{FF2B5EF4-FFF2-40B4-BE49-F238E27FC236}">
                <a16:creationId xmlns:a16="http://schemas.microsoft.com/office/drawing/2014/main" id="{A2EA6249-1410-FCC2-C72B-EAD0E335896B}"/>
              </a:ext>
            </a:extLst>
          </p:cNvPr>
          <p:cNvSpPr txBox="1"/>
          <p:nvPr/>
        </p:nvSpPr>
        <p:spPr>
          <a:xfrm>
            <a:off x="8929663" y="3501143"/>
            <a:ext cx="584548" cy="30777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a:solidFill>
                  <a:schemeClr val="bg1"/>
                </a:solidFill>
                <a:cs typeface="Arial"/>
              </a:rPr>
              <a:t>2023</a:t>
            </a:r>
            <a:endParaRPr lang="en-US" sz="1400" b="1">
              <a:solidFill>
                <a:schemeClr val="bg1"/>
              </a:solidFill>
            </a:endParaRPr>
          </a:p>
        </p:txBody>
      </p:sp>
      <p:sp>
        <p:nvSpPr>
          <p:cNvPr id="1655" name="TextBox 1654">
            <a:extLst>
              <a:ext uri="{FF2B5EF4-FFF2-40B4-BE49-F238E27FC236}">
                <a16:creationId xmlns:a16="http://schemas.microsoft.com/office/drawing/2014/main" id="{04745991-5D29-417D-0CDB-C319A13C71F5}"/>
              </a:ext>
            </a:extLst>
          </p:cNvPr>
          <p:cNvSpPr txBox="1"/>
          <p:nvPr/>
        </p:nvSpPr>
        <p:spPr>
          <a:xfrm>
            <a:off x="10353106" y="3501144"/>
            <a:ext cx="687520" cy="30777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400" b="1">
                <a:solidFill>
                  <a:schemeClr val="bg1"/>
                </a:solidFill>
                <a:cs typeface="Arial"/>
              </a:rPr>
              <a:t>2024</a:t>
            </a:r>
            <a:endParaRPr lang="en-US" sz="1400" b="1">
              <a:solidFill>
                <a:schemeClr val="bg1"/>
              </a:solidFill>
            </a:endParaRPr>
          </a:p>
        </p:txBody>
      </p:sp>
      <p:grpSp>
        <p:nvGrpSpPr>
          <p:cNvPr id="31" name="Group 30">
            <a:extLst>
              <a:ext uri="{FF2B5EF4-FFF2-40B4-BE49-F238E27FC236}">
                <a16:creationId xmlns:a16="http://schemas.microsoft.com/office/drawing/2014/main" id="{C53645F3-C1E7-0E2F-2217-8FDA21262173}"/>
              </a:ext>
            </a:extLst>
          </p:cNvPr>
          <p:cNvGrpSpPr/>
          <p:nvPr/>
        </p:nvGrpSpPr>
        <p:grpSpPr>
          <a:xfrm>
            <a:off x="388661" y="2066044"/>
            <a:ext cx="1918570" cy="1307348"/>
            <a:chOff x="388661" y="2066044"/>
            <a:chExt cx="1918570" cy="1307348"/>
          </a:xfrm>
        </p:grpSpPr>
        <p:sp>
          <p:nvSpPr>
            <p:cNvPr id="1639" name="TextBox 1638">
              <a:extLst>
                <a:ext uri="{FF2B5EF4-FFF2-40B4-BE49-F238E27FC236}">
                  <a16:creationId xmlns:a16="http://schemas.microsoft.com/office/drawing/2014/main" id="{2F0C8E4A-51C7-9EC6-BFFC-30A68A06D454}"/>
                </a:ext>
              </a:extLst>
            </p:cNvPr>
            <p:cNvSpPr txBox="1"/>
            <p:nvPr/>
          </p:nvSpPr>
          <p:spPr>
            <a:xfrm rot="20430717">
              <a:off x="388661" y="2066044"/>
              <a:ext cx="191857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Arial"/>
                </a:rPr>
                <a:t>Integration Suite (Cloud Integration)</a:t>
              </a:r>
              <a:endParaRPr lang="en-US" sz="1600" dirty="0"/>
            </a:p>
          </p:txBody>
        </p:sp>
        <p:cxnSp>
          <p:nvCxnSpPr>
            <p:cNvPr id="21" name="Straight Connector 20">
              <a:extLst>
                <a:ext uri="{FF2B5EF4-FFF2-40B4-BE49-F238E27FC236}">
                  <a16:creationId xmlns:a16="http://schemas.microsoft.com/office/drawing/2014/main" id="{8E522D97-3298-5C04-4A99-3B98383825E4}"/>
                </a:ext>
              </a:extLst>
            </p:cNvPr>
            <p:cNvCxnSpPr>
              <a:cxnSpLocks/>
            </p:cNvCxnSpPr>
            <p:nvPr/>
          </p:nvCxnSpPr>
          <p:spPr>
            <a:xfrm>
              <a:off x="769416" y="2943046"/>
              <a:ext cx="0" cy="430346"/>
            </a:xfrm>
            <a:prstGeom prst="line">
              <a:avLst/>
            </a:prstGeom>
            <a:ln w="25400"/>
          </p:spPr>
          <p:style>
            <a:lnRef idx="1">
              <a:schemeClr val="accent2"/>
            </a:lnRef>
            <a:fillRef idx="0">
              <a:schemeClr val="accent2"/>
            </a:fillRef>
            <a:effectRef idx="0">
              <a:schemeClr val="accent2"/>
            </a:effectRef>
            <a:fontRef idx="minor">
              <a:schemeClr val="tx1"/>
            </a:fontRef>
          </p:style>
        </p:cxnSp>
      </p:grpSp>
      <p:grpSp>
        <p:nvGrpSpPr>
          <p:cNvPr id="33" name="Group 32">
            <a:extLst>
              <a:ext uri="{FF2B5EF4-FFF2-40B4-BE49-F238E27FC236}">
                <a16:creationId xmlns:a16="http://schemas.microsoft.com/office/drawing/2014/main" id="{87746D05-3183-6BA8-9C56-F895EDE3005F}"/>
              </a:ext>
            </a:extLst>
          </p:cNvPr>
          <p:cNvGrpSpPr/>
          <p:nvPr/>
        </p:nvGrpSpPr>
        <p:grpSpPr>
          <a:xfrm>
            <a:off x="6036343" y="2135035"/>
            <a:ext cx="1502143" cy="1238357"/>
            <a:chOff x="6036343" y="2135035"/>
            <a:chExt cx="1502143" cy="1238357"/>
          </a:xfrm>
        </p:grpSpPr>
        <p:sp>
          <p:nvSpPr>
            <p:cNvPr id="6" name="TextBox 5">
              <a:extLst>
                <a:ext uri="{FF2B5EF4-FFF2-40B4-BE49-F238E27FC236}">
                  <a16:creationId xmlns:a16="http://schemas.microsoft.com/office/drawing/2014/main" id="{491CCC39-5125-AD91-5920-FF3EBA6D674E}"/>
                </a:ext>
              </a:extLst>
            </p:cNvPr>
            <p:cNvSpPr txBox="1"/>
            <p:nvPr/>
          </p:nvSpPr>
          <p:spPr>
            <a:xfrm rot="20430717">
              <a:off x="6036343" y="2135035"/>
              <a:ext cx="150214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Arial"/>
                </a:rPr>
                <a:t>SAP HANA Cloud - POC</a:t>
              </a:r>
              <a:endParaRPr lang="en-US" sz="1600" dirty="0"/>
            </a:p>
          </p:txBody>
        </p:sp>
        <p:cxnSp>
          <p:nvCxnSpPr>
            <p:cNvPr id="24" name="Straight Connector 23">
              <a:extLst>
                <a:ext uri="{FF2B5EF4-FFF2-40B4-BE49-F238E27FC236}">
                  <a16:creationId xmlns:a16="http://schemas.microsoft.com/office/drawing/2014/main" id="{D7BA531F-F845-C02D-137B-9E8CE5D8BBC3}"/>
                </a:ext>
              </a:extLst>
            </p:cNvPr>
            <p:cNvCxnSpPr>
              <a:cxnSpLocks/>
            </p:cNvCxnSpPr>
            <p:nvPr/>
          </p:nvCxnSpPr>
          <p:spPr>
            <a:xfrm>
              <a:off x="6255817" y="2943046"/>
              <a:ext cx="0" cy="430346"/>
            </a:xfrm>
            <a:prstGeom prst="line">
              <a:avLst/>
            </a:prstGeom>
            <a:ln w="25400"/>
          </p:spPr>
          <p:style>
            <a:lnRef idx="1">
              <a:schemeClr val="accent2"/>
            </a:lnRef>
            <a:fillRef idx="0">
              <a:schemeClr val="accent2"/>
            </a:fillRef>
            <a:effectRef idx="0">
              <a:schemeClr val="accent2"/>
            </a:effectRef>
            <a:fontRef idx="minor">
              <a:schemeClr val="tx1"/>
            </a:fontRef>
          </p:style>
        </p:cxnSp>
      </p:grpSp>
      <p:grpSp>
        <p:nvGrpSpPr>
          <p:cNvPr id="32" name="Group 31">
            <a:extLst>
              <a:ext uri="{FF2B5EF4-FFF2-40B4-BE49-F238E27FC236}">
                <a16:creationId xmlns:a16="http://schemas.microsoft.com/office/drawing/2014/main" id="{BF4C11AD-A121-E606-8259-90CEE5E553E4}"/>
              </a:ext>
            </a:extLst>
          </p:cNvPr>
          <p:cNvGrpSpPr/>
          <p:nvPr/>
        </p:nvGrpSpPr>
        <p:grpSpPr>
          <a:xfrm>
            <a:off x="2011355" y="1993664"/>
            <a:ext cx="2874307" cy="2900964"/>
            <a:chOff x="2011355" y="1993664"/>
            <a:chExt cx="2874307" cy="2900964"/>
          </a:xfrm>
        </p:grpSpPr>
        <p:sp>
          <p:nvSpPr>
            <p:cNvPr id="2" name="TextBox 1">
              <a:extLst>
                <a:ext uri="{FF2B5EF4-FFF2-40B4-BE49-F238E27FC236}">
                  <a16:creationId xmlns:a16="http://schemas.microsoft.com/office/drawing/2014/main" id="{F35396FA-FADC-A8C8-9A42-D0AC4A234DC2}"/>
                </a:ext>
              </a:extLst>
            </p:cNvPr>
            <p:cNvSpPr txBox="1"/>
            <p:nvPr/>
          </p:nvSpPr>
          <p:spPr>
            <a:xfrm rot="20430717">
              <a:off x="2967092" y="1993664"/>
              <a:ext cx="191857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Arial"/>
                </a:rPr>
                <a:t>Business Application Studio</a:t>
              </a:r>
              <a:endParaRPr lang="en-US" sz="1600" dirty="0"/>
            </a:p>
          </p:txBody>
        </p:sp>
        <p:sp>
          <p:nvSpPr>
            <p:cNvPr id="5" name="TextBox 4">
              <a:extLst>
                <a:ext uri="{FF2B5EF4-FFF2-40B4-BE49-F238E27FC236}">
                  <a16:creationId xmlns:a16="http://schemas.microsoft.com/office/drawing/2014/main" id="{E560C9E6-BD03-AEAC-9134-EBB811BF194D}"/>
                </a:ext>
              </a:extLst>
            </p:cNvPr>
            <p:cNvSpPr txBox="1"/>
            <p:nvPr/>
          </p:nvSpPr>
          <p:spPr>
            <a:xfrm rot="20445743">
              <a:off x="2011355" y="4556074"/>
              <a:ext cx="165013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Arial"/>
                </a:rPr>
                <a:t>Mobile Services</a:t>
              </a:r>
              <a:endParaRPr lang="en-US" sz="1600" dirty="0"/>
            </a:p>
          </p:txBody>
        </p:sp>
        <p:cxnSp>
          <p:nvCxnSpPr>
            <p:cNvPr id="23" name="Straight Connector 22">
              <a:extLst>
                <a:ext uri="{FF2B5EF4-FFF2-40B4-BE49-F238E27FC236}">
                  <a16:creationId xmlns:a16="http://schemas.microsoft.com/office/drawing/2014/main" id="{83640A55-5B7F-772B-93DD-A4C3EF6C415D}"/>
                </a:ext>
              </a:extLst>
            </p:cNvPr>
            <p:cNvCxnSpPr>
              <a:cxnSpLocks/>
            </p:cNvCxnSpPr>
            <p:nvPr/>
          </p:nvCxnSpPr>
          <p:spPr>
            <a:xfrm>
              <a:off x="3367651" y="2943046"/>
              <a:ext cx="0" cy="430346"/>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7FD40500-F260-07E1-B7A0-A0F0413C63EE}"/>
                </a:ext>
              </a:extLst>
            </p:cNvPr>
            <p:cNvCxnSpPr>
              <a:cxnSpLocks/>
            </p:cNvCxnSpPr>
            <p:nvPr/>
          </p:nvCxnSpPr>
          <p:spPr>
            <a:xfrm>
              <a:off x="3534920" y="3913202"/>
              <a:ext cx="0" cy="430346"/>
            </a:xfrm>
            <a:prstGeom prst="line">
              <a:avLst/>
            </a:prstGeom>
            <a:ln w="25400"/>
          </p:spPr>
          <p:style>
            <a:lnRef idx="1">
              <a:schemeClr val="accent2"/>
            </a:lnRef>
            <a:fillRef idx="0">
              <a:schemeClr val="accent2"/>
            </a:fillRef>
            <a:effectRef idx="0">
              <a:schemeClr val="accent2"/>
            </a:effectRef>
            <a:fontRef idx="minor">
              <a:schemeClr val="tx1"/>
            </a:fontRef>
          </p:style>
        </p:cxnSp>
      </p:grpSp>
      <p:grpSp>
        <p:nvGrpSpPr>
          <p:cNvPr id="37" name="Group 36">
            <a:extLst>
              <a:ext uri="{FF2B5EF4-FFF2-40B4-BE49-F238E27FC236}">
                <a16:creationId xmlns:a16="http://schemas.microsoft.com/office/drawing/2014/main" id="{F89A5E7C-9032-1812-CE00-E4B42F933424}"/>
              </a:ext>
            </a:extLst>
          </p:cNvPr>
          <p:cNvGrpSpPr/>
          <p:nvPr/>
        </p:nvGrpSpPr>
        <p:grpSpPr>
          <a:xfrm>
            <a:off x="6274274" y="2145555"/>
            <a:ext cx="3073728" cy="2785442"/>
            <a:chOff x="6274274" y="2145555"/>
            <a:chExt cx="3073728" cy="2785442"/>
          </a:xfrm>
        </p:grpSpPr>
        <p:grpSp>
          <p:nvGrpSpPr>
            <p:cNvPr id="34" name="Group 33">
              <a:extLst>
                <a:ext uri="{FF2B5EF4-FFF2-40B4-BE49-F238E27FC236}">
                  <a16:creationId xmlns:a16="http://schemas.microsoft.com/office/drawing/2014/main" id="{119286CA-C8B3-7E5B-11E2-787BFE080AFE}"/>
                </a:ext>
              </a:extLst>
            </p:cNvPr>
            <p:cNvGrpSpPr/>
            <p:nvPr/>
          </p:nvGrpSpPr>
          <p:grpSpPr>
            <a:xfrm>
              <a:off x="7973916" y="2145555"/>
              <a:ext cx="1374086" cy="1227837"/>
              <a:chOff x="7973916" y="2145555"/>
              <a:chExt cx="1374086" cy="1227837"/>
            </a:xfrm>
          </p:grpSpPr>
          <p:sp>
            <p:nvSpPr>
              <p:cNvPr id="8" name="TextBox 7">
                <a:extLst>
                  <a:ext uri="{FF2B5EF4-FFF2-40B4-BE49-F238E27FC236}">
                    <a16:creationId xmlns:a16="http://schemas.microsoft.com/office/drawing/2014/main" id="{C21FA426-2FC4-FA1E-EDAA-B0DA3DB9683E}"/>
                  </a:ext>
                </a:extLst>
              </p:cNvPr>
              <p:cNvSpPr txBox="1"/>
              <p:nvPr/>
            </p:nvSpPr>
            <p:spPr>
              <a:xfrm rot="20430717">
                <a:off x="7973916" y="2145555"/>
                <a:ext cx="137408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Arial"/>
                  </a:rPr>
                  <a:t>SAP Alert Notification</a:t>
                </a:r>
                <a:endParaRPr lang="en-US" sz="1600" dirty="0"/>
              </a:p>
            </p:txBody>
          </p:sp>
          <p:cxnSp>
            <p:nvCxnSpPr>
              <p:cNvPr id="25" name="Straight Connector 24">
                <a:extLst>
                  <a:ext uri="{FF2B5EF4-FFF2-40B4-BE49-F238E27FC236}">
                    <a16:creationId xmlns:a16="http://schemas.microsoft.com/office/drawing/2014/main" id="{BBE5D5B3-F91B-6514-4F4E-1E432146B900}"/>
                  </a:ext>
                </a:extLst>
              </p:cNvPr>
              <p:cNvCxnSpPr>
                <a:cxnSpLocks/>
              </p:cNvCxnSpPr>
              <p:nvPr/>
            </p:nvCxnSpPr>
            <p:spPr>
              <a:xfrm>
                <a:off x="8196129" y="2943046"/>
                <a:ext cx="0" cy="430346"/>
              </a:xfrm>
              <a:prstGeom prst="line">
                <a:avLst/>
              </a:prstGeom>
              <a:ln w="25400"/>
            </p:spPr>
            <p:style>
              <a:lnRef idx="1">
                <a:schemeClr val="accent2"/>
              </a:lnRef>
              <a:fillRef idx="0">
                <a:schemeClr val="accent2"/>
              </a:fillRef>
              <a:effectRef idx="0">
                <a:schemeClr val="accent2"/>
              </a:effectRef>
              <a:fontRef idx="minor">
                <a:schemeClr val="tx1"/>
              </a:fontRef>
            </p:style>
          </p:cxnSp>
        </p:grpSp>
        <p:grpSp>
          <p:nvGrpSpPr>
            <p:cNvPr id="36" name="Group 35">
              <a:extLst>
                <a:ext uri="{FF2B5EF4-FFF2-40B4-BE49-F238E27FC236}">
                  <a16:creationId xmlns:a16="http://schemas.microsoft.com/office/drawing/2014/main" id="{FCA8DD10-F28E-4127-8B53-15FF8530B0A3}"/>
                </a:ext>
              </a:extLst>
            </p:cNvPr>
            <p:cNvGrpSpPr/>
            <p:nvPr/>
          </p:nvGrpSpPr>
          <p:grpSpPr>
            <a:xfrm>
              <a:off x="6274274" y="3913202"/>
              <a:ext cx="1825130" cy="1017795"/>
              <a:chOff x="6274274" y="3913202"/>
              <a:chExt cx="1825130" cy="1017795"/>
            </a:xfrm>
          </p:grpSpPr>
          <p:sp>
            <p:nvSpPr>
              <p:cNvPr id="7" name="TextBox 6">
                <a:extLst>
                  <a:ext uri="{FF2B5EF4-FFF2-40B4-BE49-F238E27FC236}">
                    <a16:creationId xmlns:a16="http://schemas.microsoft.com/office/drawing/2014/main" id="{E0D63F0B-1E0A-83E7-BBFB-F9B438329E23}"/>
                  </a:ext>
                </a:extLst>
              </p:cNvPr>
              <p:cNvSpPr txBox="1"/>
              <p:nvPr/>
            </p:nvSpPr>
            <p:spPr>
              <a:xfrm rot="20445743">
                <a:off x="6274274" y="4592443"/>
                <a:ext cx="18251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Arial"/>
                  </a:rPr>
                  <a:t>API Management</a:t>
                </a:r>
                <a:endParaRPr lang="en-US" sz="1600" dirty="0"/>
              </a:p>
            </p:txBody>
          </p:sp>
          <p:cxnSp>
            <p:nvCxnSpPr>
              <p:cNvPr id="28" name="Straight Connector 27">
                <a:extLst>
                  <a:ext uri="{FF2B5EF4-FFF2-40B4-BE49-F238E27FC236}">
                    <a16:creationId xmlns:a16="http://schemas.microsoft.com/office/drawing/2014/main" id="{1435ABC2-641D-D927-5923-FCBC8DA407DD}"/>
                  </a:ext>
                </a:extLst>
              </p:cNvPr>
              <p:cNvCxnSpPr>
                <a:cxnSpLocks/>
              </p:cNvCxnSpPr>
              <p:nvPr/>
            </p:nvCxnSpPr>
            <p:spPr>
              <a:xfrm>
                <a:off x="7928501" y="3913202"/>
                <a:ext cx="0" cy="430346"/>
              </a:xfrm>
              <a:prstGeom prst="line">
                <a:avLst/>
              </a:prstGeom>
              <a:ln w="25400"/>
            </p:spPr>
            <p:style>
              <a:lnRef idx="1">
                <a:schemeClr val="accent2"/>
              </a:lnRef>
              <a:fillRef idx="0">
                <a:schemeClr val="accent2"/>
              </a:fillRef>
              <a:effectRef idx="0">
                <a:schemeClr val="accent2"/>
              </a:effectRef>
              <a:fontRef idx="minor">
                <a:schemeClr val="tx1"/>
              </a:fontRef>
            </p:style>
          </p:cxnSp>
        </p:grpSp>
      </p:grpSp>
      <p:grpSp>
        <p:nvGrpSpPr>
          <p:cNvPr id="38" name="Group 37">
            <a:extLst>
              <a:ext uri="{FF2B5EF4-FFF2-40B4-BE49-F238E27FC236}">
                <a16:creationId xmlns:a16="http://schemas.microsoft.com/office/drawing/2014/main" id="{4E6DE1AD-0BA2-02D0-CF25-AD195263C3DC}"/>
              </a:ext>
            </a:extLst>
          </p:cNvPr>
          <p:cNvGrpSpPr/>
          <p:nvPr/>
        </p:nvGrpSpPr>
        <p:grpSpPr>
          <a:xfrm>
            <a:off x="8375317" y="3913202"/>
            <a:ext cx="1414986" cy="1182034"/>
            <a:chOff x="8375317" y="3913202"/>
            <a:chExt cx="1414986" cy="1182034"/>
          </a:xfrm>
        </p:grpSpPr>
        <p:sp>
          <p:nvSpPr>
            <p:cNvPr id="9" name="TextBox 8">
              <a:extLst>
                <a:ext uri="{FF2B5EF4-FFF2-40B4-BE49-F238E27FC236}">
                  <a16:creationId xmlns:a16="http://schemas.microsoft.com/office/drawing/2014/main" id="{DE609584-1A0E-E8D8-6868-483BD8A9C2FD}"/>
                </a:ext>
              </a:extLst>
            </p:cNvPr>
            <p:cNvSpPr txBox="1"/>
            <p:nvPr/>
          </p:nvSpPr>
          <p:spPr>
            <a:xfrm rot="20445743">
              <a:off x="8375317" y="4510461"/>
              <a:ext cx="141498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Arial"/>
                </a:rPr>
                <a:t>Event Mesh - POC</a:t>
              </a:r>
              <a:endParaRPr lang="en-US" sz="1600" dirty="0"/>
            </a:p>
          </p:txBody>
        </p:sp>
        <p:cxnSp>
          <p:nvCxnSpPr>
            <p:cNvPr id="29" name="Straight Connector 28">
              <a:extLst>
                <a:ext uri="{FF2B5EF4-FFF2-40B4-BE49-F238E27FC236}">
                  <a16:creationId xmlns:a16="http://schemas.microsoft.com/office/drawing/2014/main" id="{42D05AD8-7765-2470-F025-762C0B97366E}"/>
                </a:ext>
              </a:extLst>
            </p:cNvPr>
            <p:cNvCxnSpPr>
              <a:cxnSpLocks/>
            </p:cNvCxnSpPr>
            <p:nvPr/>
          </p:nvCxnSpPr>
          <p:spPr>
            <a:xfrm>
              <a:off x="9679242" y="3913202"/>
              <a:ext cx="0" cy="430346"/>
            </a:xfrm>
            <a:prstGeom prst="line">
              <a:avLst/>
            </a:prstGeom>
            <a:ln w="25400"/>
          </p:spPr>
          <p:style>
            <a:lnRef idx="1">
              <a:schemeClr val="accent2"/>
            </a:lnRef>
            <a:fillRef idx="0">
              <a:schemeClr val="accent2"/>
            </a:fillRef>
            <a:effectRef idx="0">
              <a:schemeClr val="accent2"/>
            </a:effectRef>
            <a:fontRef idx="minor">
              <a:schemeClr val="tx1"/>
            </a:fontRef>
          </p:style>
        </p:cxnSp>
      </p:grpSp>
      <p:grpSp>
        <p:nvGrpSpPr>
          <p:cNvPr id="40" name="Group 39">
            <a:extLst>
              <a:ext uri="{FF2B5EF4-FFF2-40B4-BE49-F238E27FC236}">
                <a16:creationId xmlns:a16="http://schemas.microsoft.com/office/drawing/2014/main" id="{5DB8BDED-AC4D-F367-6410-000A0907D0A3}"/>
              </a:ext>
            </a:extLst>
          </p:cNvPr>
          <p:cNvGrpSpPr/>
          <p:nvPr/>
        </p:nvGrpSpPr>
        <p:grpSpPr>
          <a:xfrm>
            <a:off x="9634788" y="2261587"/>
            <a:ext cx="2392195" cy="2573086"/>
            <a:chOff x="9634788" y="2261587"/>
            <a:chExt cx="2392195" cy="2573086"/>
          </a:xfrm>
        </p:grpSpPr>
        <p:grpSp>
          <p:nvGrpSpPr>
            <p:cNvPr id="35" name="Group 34">
              <a:extLst>
                <a:ext uri="{FF2B5EF4-FFF2-40B4-BE49-F238E27FC236}">
                  <a16:creationId xmlns:a16="http://schemas.microsoft.com/office/drawing/2014/main" id="{0EE95A3C-82D0-F5BE-E2C2-C9A3088F70BE}"/>
                </a:ext>
              </a:extLst>
            </p:cNvPr>
            <p:cNvGrpSpPr/>
            <p:nvPr/>
          </p:nvGrpSpPr>
          <p:grpSpPr>
            <a:xfrm>
              <a:off x="10743521" y="2261587"/>
              <a:ext cx="1283462" cy="1111805"/>
              <a:chOff x="10743521" y="2261587"/>
              <a:chExt cx="1283462" cy="1111805"/>
            </a:xfrm>
          </p:grpSpPr>
          <p:sp>
            <p:nvSpPr>
              <p:cNvPr id="10" name="TextBox 9">
                <a:extLst>
                  <a:ext uri="{FF2B5EF4-FFF2-40B4-BE49-F238E27FC236}">
                    <a16:creationId xmlns:a16="http://schemas.microsoft.com/office/drawing/2014/main" id="{1663303D-8DFA-BF9F-226E-8FB48D9572BD}"/>
                  </a:ext>
                </a:extLst>
              </p:cNvPr>
              <p:cNvSpPr txBox="1"/>
              <p:nvPr/>
            </p:nvSpPr>
            <p:spPr>
              <a:xfrm rot="20430717">
                <a:off x="10743521" y="2261587"/>
                <a:ext cx="128346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Arial"/>
                  </a:rPr>
                  <a:t>Datasphere &amp; AI</a:t>
                </a:r>
                <a:endParaRPr lang="en-US" sz="1600" dirty="0"/>
              </a:p>
            </p:txBody>
          </p:sp>
          <p:cxnSp>
            <p:nvCxnSpPr>
              <p:cNvPr id="26" name="Straight Connector 25">
                <a:extLst>
                  <a:ext uri="{FF2B5EF4-FFF2-40B4-BE49-F238E27FC236}">
                    <a16:creationId xmlns:a16="http://schemas.microsoft.com/office/drawing/2014/main" id="{37C50C71-B8C3-9535-1AB0-3EA5898BA2FC}"/>
                  </a:ext>
                </a:extLst>
              </p:cNvPr>
              <p:cNvCxnSpPr>
                <a:cxnSpLocks/>
              </p:cNvCxnSpPr>
              <p:nvPr/>
            </p:nvCxnSpPr>
            <p:spPr>
              <a:xfrm>
                <a:off x="10950480" y="2943046"/>
                <a:ext cx="0" cy="430346"/>
              </a:xfrm>
              <a:prstGeom prst="line">
                <a:avLst/>
              </a:prstGeom>
              <a:ln w="25400"/>
            </p:spPr>
            <p:style>
              <a:lnRef idx="1">
                <a:schemeClr val="accent2"/>
              </a:lnRef>
              <a:fillRef idx="0">
                <a:schemeClr val="accent2"/>
              </a:fillRef>
              <a:effectRef idx="0">
                <a:schemeClr val="accent2"/>
              </a:effectRef>
              <a:fontRef idx="minor">
                <a:schemeClr val="tx1"/>
              </a:fontRef>
            </p:style>
          </p:cxnSp>
        </p:grpSp>
        <p:grpSp>
          <p:nvGrpSpPr>
            <p:cNvPr id="39" name="Group 38">
              <a:extLst>
                <a:ext uri="{FF2B5EF4-FFF2-40B4-BE49-F238E27FC236}">
                  <a16:creationId xmlns:a16="http://schemas.microsoft.com/office/drawing/2014/main" id="{9DDB4065-3318-929F-F3E1-80EC6E401DF1}"/>
                </a:ext>
              </a:extLst>
            </p:cNvPr>
            <p:cNvGrpSpPr/>
            <p:nvPr/>
          </p:nvGrpSpPr>
          <p:grpSpPr>
            <a:xfrm>
              <a:off x="9634788" y="3913202"/>
              <a:ext cx="1240440" cy="921471"/>
              <a:chOff x="9634788" y="3913202"/>
              <a:chExt cx="1240440" cy="921471"/>
            </a:xfrm>
          </p:grpSpPr>
          <p:sp>
            <p:nvSpPr>
              <p:cNvPr id="3" name="TextBox 2">
                <a:extLst>
                  <a:ext uri="{FF2B5EF4-FFF2-40B4-BE49-F238E27FC236}">
                    <a16:creationId xmlns:a16="http://schemas.microsoft.com/office/drawing/2014/main" id="{061383EF-E6DF-DC94-04E4-A64C348EC893}"/>
                  </a:ext>
                </a:extLst>
              </p:cNvPr>
              <p:cNvSpPr txBox="1"/>
              <p:nvPr/>
            </p:nvSpPr>
            <p:spPr>
              <a:xfrm rot="20445743">
                <a:off x="9634788" y="4496119"/>
                <a:ext cx="124044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Arial"/>
                  </a:rPr>
                  <a:t>MDK Apps</a:t>
                </a:r>
                <a:endParaRPr lang="en-US" sz="1600" dirty="0"/>
              </a:p>
            </p:txBody>
          </p:sp>
          <p:cxnSp>
            <p:nvCxnSpPr>
              <p:cNvPr id="30" name="Straight Connector 29">
                <a:extLst>
                  <a:ext uri="{FF2B5EF4-FFF2-40B4-BE49-F238E27FC236}">
                    <a16:creationId xmlns:a16="http://schemas.microsoft.com/office/drawing/2014/main" id="{A181C7F8-00C2-A1E8-C324-4EF146A7E256}"/>
                  </a:ext>
                </a:extLst>
              </p:cNvPr>
              <p:cNvCxnSpPr>
                <a:cxnSpLocks/>
              </p:cNvCxnSpPr>
              <p:nvPr/>
            </p:nvCxnSpPr>
            <p:spPr>
              <a:xfrm>
                <a:off x="10615944" y="3913202"/>
                <a:ext cx="0" cy="430346"/>
              </a:xfrm>
              <a:prstGeom prst="line">
                <a:avLst/>
              </a:prstGeom>
              <a:ln w="25400"/>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60904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ADE61D-099A-4F6B-3F7D-361027FF4009}"/>
              </a:ext>
            </a:extLst>
          </p:cNvPr>
          <p:cNvSpPr>
            <a:spLocks noGrp="1"/>
          </p:cNvSpPr>
          <p:nvPr>
            <p:ph type="title"/>
          </p:nvPr>
        </p:nvSpPr>
        <p:spPr/>
        <p:txBody>
          <a:bodyPr/>
          <a:lstStyle/>
          <a:p>
            <a:r>
              <a:rPr lang="en-US"/>
              <a:t>Why we chose Mindset</a:t>
            </a:r>
          </a:p>
        </p:txBody>
      </p:sp>
      <p:sp>
        <p:nvSpPr>
          <p:cNvPr id="2" name="TextBox 1">
            <a:extLst>
              <a:ext uri="{FF2B5EF4-FFF2-40B4-BE49-F238E27FC236}">
                <a16:creationId xmlns:a16="http://schemas.microsoft.com/office/drawing/2014/main" id="{EB4D0FB7-C420-5D22-5BF3-EDB82ABA9219}"/>
              </a:ext>
            </a:extLst>
          </p:cNvPr>
          <p:cNvSpPr txBox="1"/>
          <p:nvPr/>
        </p:nvSpPr>
        <p:spPr>
          <a:xfrm>
            <a:off x="763005" y="2459504"/>
            <a:ext cx="55372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Deep expertise in SAP BTP</a:t>
            </a:r>
          </a:p>
          <a:p>
            <a:pPr marL="285750" indent="-285750">
              <a:buFont typeface="Arial" panose="020B0604020202020204" pitchFamily="34" charset="0"/>
              <a:buChar char="•"/>
            </a:pPr>
            <a:r>
              <a:rPr lang="en-US" sz="2400" dirty="0"/>
              <a:t>Continue to deliver excellent results</a:t>
            </a:r>
          </a:p>
          <a:p>
            <a:pPr marL="285750" indent="-285750">
              <a:buFont typeface="Arial" panose="020B0604020202020204" pitchFamily="34" charset="0"/>
              <a:buChar char="•"/>
            </a:pPr>
            <a:r>
              <a:rPr lang="en-US" sz="2400" dirty="0"/>
              <a:t>Strong relationship and trust</a:t>
            </a:r>
          </a:p>
          <a:p>
            <a:pPr marL="285750" indent="-285750">
              <a:buFont typeface="Arial" panose="020B0604020202020204" pitchFamily="34" charset="0"/>
              <a:buChar char="•"/>
            </a:pPr>
            <a:r>
              <a:rPr lang="en-US" sz="2400" dirty="0"/>
              <a:t>Committed to Innovation</a:t>
            </a:r>
          </a:p>
          <a:p>
            <a:pPr marL="285750" indent="-285750">
              <a:buFont typeface="Arial" panose="020B0604020202020204" pitchFamily="34" charset="0"/>
              <a:buChar char="•"/>
            </a:pPr>
            <a:r>
              <a:rPr lang="en-US" sz="2400" dirty="0"/>
              <a:t>Human-Centered Design approach</a:t>
            </a:r>
            <a:endParaRPr lang="en-US" dirty="0"/>
          </a:p>
        </p:txBody>
      </p:sp>
      <p:pic>
        <p:nvPicPr>
          <p:cNvPr id="6" name="Picture 5">
            <a:extLst>
              <a:ext uri="{FF2B5EF4-FFF2-40B4-BE49-F238E27FC236}">
                <a16:creationId xmlns:a16="http://schemas.microsoft.com/office/drawing/2014/main" id="{B166AF25-7598-77DA-9648-089859F3C7D0}"/>
              </a:ext>
            </a:extLst>
          </p:cNvPr>
          <p:cNvPicPr>
            <a:picLocks noChangeAspect="1"/>
          </p:cNvPicPr>
          <p:nvPr/>
        </p:nvPicPr>
        <p:blipFill>
          <a:blip r:embed="rId3"/>
          <a:stretch>
            <a:fillRect/>
          </a:stretch>
        </p:blipFill>
        <p:spPr>
          <a:xfrm>
            <a:off x="7810736" y="5051278"/>
            <a:ext cx="2170050" cy="501332"/>
          </a:xfrm>
          <a:prstGeom prst="rect">
            <a:avLst/>
          </a:prstGeom>
        </p:spPr>
      </p:pic>
      <p:pic>
        <p:nvPicPr>
          <p:cNvPr id="3" name="Picture 2" descr="A group of men sitting around a table&#10;&#10;Description automatically generated">
            <a:extLst>
              <a:ext uri="{FF2B5EF4-FFF2-40B4-BE49-F238E27FC236}">
                <a16:creationId xmlns:a16="http://schemas.microsoft.com/office/drawing/2014/main" id="{C2A09855-E901-B2DC-48B9-EBCBA4D323D4}"/>
              </a:ext>
            </a:extLst>
          </p:cNvPr>
          <p:cNvPicPr>
            <a:picLocks noChangeAspect="1"/>
          </p:cNvPicPr>
          <p:nvPr/>
        </p:nvPicPr>
        <p:blipFill>
          <a:blip r:embed="rId4"/>
          <a:stretch>
            <a:fillRect/>
          </a:stretch>
        </p:blipFill>
        <p:spPr>
          <a:xfrm>
            <a:off x="6848532" y="1975750"/>
            <a:ext cx="4101742" cy="2906500"/>
          </a:xfrm>
          <a:prstGeom prst="rect">
            <a:avLst/>
          </a:prstGeom>
        </p:spPr>
      </p:pic>
    </p:spTree>
    <p:extLst>
      <p:ext uri="{BB962C8B-B14F-4D97-AF65-F5344CB8AC3E}">
        <p14:creationId xmlns:p14="http://schemas.microsoft.com/office/powerpoint/2010/main" val="2249297624"/>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ADE61D-099A-4F6B-3F7D-361027FF4009}"/>
              </a:ext>
            </a:extLst>
          </p:cNvPr>
          <p:cNvSpPr>
            <a:spLocks noGrp="1"/>
          </p:cNvSpPr>
          <p:nvPr>
            <p:ph type="title"/>
          </p:nvPr>
        </p:nvSpPr>
        <p:spPr/>
        <p:txBody>
          <a:bodyPr/>
          <a:lstStyle/>
          <a:p>
            <a:r>
              <a:rPr lang="en-US"/>
              <a:t>SAP Mobile Services</a:t>
            </a:r>
          </a:p>
        </p:txBody>
      </p:sp>
      <p:sp>
        <p:nvSpPr>
          <p:cNvPr id="2" name="Content Placeholder 2">
            <a:extLst>
              <a:ext uri="{FF2B5EF4-FFF2-40B4-BE49-F238E27FC236}">
                <a16:creationId xmlns:a16="http://schemas.microsoft.com/office/drawing/2014/main" id="{F686630B-195A-9C90-AB8F-7B8314FF7EAA}"/>
              </a:ext>
            </a:extLst>
          </p:cNvPr>
          <p:cNvSpPr>
            <a:spLocks noGrp="1"/>
          </p:cNvSpPr>
          <p:nvPr>
            <p:ph idx="1"/>
          </p:nvPr>
        </p:nvSpPr>
        <p:spPr>
          <a:xfrm>
            <a:off x="558800" y="1540486"/>
            <a:ext cx="7826917" cy="3558214"/>
          </a:xfrm>
        </p:spPr>
        <p:txBody>
          <a:bodyPr>
            <a:normAutofit/>
          </a:bodyPr>
          <a:lstStyle/>
          <a:p>
            <a:pPr marL="0" indent="0">
              <a:buNone/>
            </a:pPr>
            <a:r>
              <a:rPr lang="en-US" sz="2400" dirty="0"/>
              <a:t>Engagement with Mindset to rebuild our existing signature capture applications. </a:t>
            </a:r>
          </a:p>
          <a:p>
            <a:pPr marL="0" indent="0">
              <a:buNone/>
            </a:pPr>
            <a:endParaRPr lang="en-US" sz="2400" dirty="0"/>
          </a:p>
          <a:p>
            <a:pPr lvl="1"/>
            <a:r>
              <a:rPr lang="en-US" dirty="0"/>
              <a:t>Shift from SAP SMP SDK to MDK </a:t>
            </a:r>
            <a:br>
              <a:rPr lang="en-US" dirty="0"/>
            </a:br>
            <a:r>
              <a:rPr lang="en-US" dirty="0"/>
              <a:t>(Mobile Development Kit)</a:t>
            </a:r>
          </a:p>
          <a:p>
            <a:pPr lvl="1"/>
            <a:r>
              <a:rPr lang="en-US" dirty="0"/>
              <a:t>Migration from SAP Neo Environment to </a:t>
            </a:r>
            <a:br>
              <a:rPr lang="en-US" dirty="0"/>
            </a:br>
            <a:r>
              <a:rPr lang="en-US" dirty="0"/>
              <a:t>Cloud Foundry on Azure</a:t>
            </a:r>
          </a:p>
          <a:p>
            <a:pPr lvl="1"/>
            <a:r>
              <a:rPr lang="en-US" dirty="0"/>
              <a:t>Modernized and improved user experience</a:t>
            </a:r>
          </a:p>
          <a:p>
            <a:pPr lvl="1"/>
            <a:r>
              <a:rPr lang="en-US" dirty="0"/>
              <a:t>Native, cross-platform, and offline</a:t>
            </a:r>
          </a:p>
        </p:txBody>
      </p:sp>
      <p:pic>
        <p:nvPicPr>
          <p:cNvPr id="8" name="Picture 7">
            <a:extLst>
              <a:ext uri="{FF2B5EF4-FFF2-40B4-BE49-F238E27FC236}">
                <a16:creationId xmlns:a16="http://schemas.microsoft.com/office/drawing/2014/main" id="{642C77B2-9274-17D1-922D-B192EF5C6D71}"/>
              </a:ext>
            </a:extLst>
          </p:cNvPr>
          <p:cNvPicPr>
            <a:picLocks noChangeAspect="1"/>
          </p:cNvPicPr>
          <p:nvPr/>
        </p:nvPicPr>
        <p:blipFill>
          <a:blip r:embed="rId3"/>
          <a:stretch>
            <a:fillRect/>
          </a:stretch>
        </p:blipFill>
        <p:spPr>
          <a:xfrm>
            <a:off x="558800" y="5317514"/>
            <a:ext cx="1565491" cy="619261"/>
          </a:xfrm>
          <a:prstGeom prst="rect">
            <a:avLst/>
          </a:prstGeom>
        </p:spPr>
      </p:pic>
      <p:pic>
        <p:nvPicPr>
          <p:cNvPr id="10" name="Picture 9">
            <a:extLst>
              <a:ext uri="{FF2B5EF4-FFF2-40B4-BE49-F238E27FC236}">
                <a16:creationId xmlns:a16="http://schemas.microsoft.com/office/drawing/2014/main" id="{29FF5E64-E77F-487C-5CD3-F4A9E1B3D066}"/>
              </a:ext>
            </a:extLst>
          </p:cNvPr>
          <p:cNvPicPr>
            <a:picLocks noChangeAspect="1"/>
          </p:cNvPicPr>
          <p:nvPr/>
        </p:nvPicPr>
        <p:blipFill>
          <a:blip r:embed="rId4"/>
          <a:stretch>
            <a:fillRect/>
          </a:stretch>
        </p:blipFill>
        <p:spPr>
          <a:xfrm>
            <a:off x="2304966" y="5317515"/>
            <a:ext cx="1846208" cy="619261"/>
          </a:xfrm>
          <a:prstGeom prst="rect">
            <a:avLst/>
          </a:prstGeom>
        </p:spPr>
      </p:pic>
      <p:pic>
        <p:nvPicPr>
          <p:cNvPr id="6" name="Picture 5" descr="A cell phone with a screen&#10;&#10;Description automatically generated">
            <a:extLst>
              <a:ext uri="{FF2B5EF4-FFF2-40B4-BE49-F238E27FC236}">
                <a16:creationId xmlns:a16="http://schemas.microsoft.com/office/drawing/2014/main" id="{52B6DC4C-EAD4-0837-01E5-D12F59C12300}"/>
              </a:ext>
            </a:extLst>
          </p:cNvPr>
          <p:cNvPicPr>
            <a:picLocks noChangeAspect="1"/>
          </p:cNvPicPr>
          <p:nvPr/>
        </p:nvPicPr>
        <p:blipFill>
          <a:blip r:embed="rId5"/>
          <a:stretch>
            <a:fillRect/>
          </a:stretch>
        </p:blipFill>
        <p:spPr>
          <a:xfrm>
            <a:off x="9934954" y="1540487"/>
            <a:ext cx="1698246" cy="3174341"/>
          </a:xfrm>
          <a:prstGeom prst="rect">
            <a:avLst/>
          </a:prstGeom>
        </p:spPr>
      </p:pic>
      <p:pic>
        <p:nvPicPr>
          <p:cNvPr id="9" name="Picture 8" descr="A screenshot of a phone&#10;&#10;Description automatically generated">
            <a:extLst>
              <a:ext uri="{FF2B5EF4-FFF2-40B4-BE49-F238E27FC236}">
                <a16:creationId xmlns:a16="http://schemas.microsoft.com/office/drawing/2014/main" id="{7FD4F23B-3203-996B-A814-D7E280DB9591}"/>
              </a:ext>
            </a:extLst>
          </p:cNvPr>
          <p:cNvPicPr>
            <a:picLocks noChangeAspect="1"/>
          </p:cNvPicPr>
          <p:nvPr/>
        </p:nvPicPr>
        <p:blipFill>
          <a:blip r:embed="rId6"/>
          <a:stretch>
            <a:fillRect/>
          </a:stretch>
        </p:blipFill>
        <p:spPr>
          <a:xfrm>
            <a:off x="8075426" y="1540487"/>
            <a:ext cx="1577623" cy="3198780"/>
          </a:xfrm>
          <a:prstGeom prst="rect">
            <a:avLst/>
          </a:prstGeom>
        </p:spPr>
      </p:pic>
    </p:spTree>
    <p:extLst>
      <p:ext uri="{BB962C8B-B14F-4D97-AF65-F5344CB8AC3E}">
        <p14:creationId xmlns:p14="http://schemas.microsoft.com/office/powerpoint/2010/main" val="2063008280"/>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ADE61D-099A-4F6B-3F7D-361027FF4009}"/>
              </a:ext>
            </a:extLst>
          </p:cNvPr>
          <p:cNvSpPr>
            <a:spLocks noGrp="1"/>
          </p:cNvSpPr>
          <p:nvPr>
            <p:ph type="title"/>
          </p:nvPr>
        </p:nvSpPr>
        <p:spPr/>
        <p:txBody>
          <a:bodyPr/>
          <a:lstStyle/>
          <a:p>
            <a:r>
              <a:rPr lang="en-US"/>
              <a:t>Quote Automation Tool</a:t>
            </a:r>
          </a:p>
        </p:txBody>
      </p:sp>
      <p:pic>
        <p:nvPicPr>
          <p:cNvPr id="3" name="Picture 2">
            <a:extLst>
              <a:ext uri="{FF2B5EF4-FFF2-40B4-BE49-F238E27FC236}">
                <a16:creationId xmlns:a16="http://schemas.microsoft.com/office/drawing/2014/main" id="{535C81C7-5899-B0AC-9EAA-273EA6293129}"/>
              </a:ext>
            </a:extLst>
          </p:cNvPr>
          <p:cNvPicPr>
            <a:picLocks noChangeAspect="1"/>
          </p:cNvPicPr>
          <p:nvPr/>
        </p:nvPicPr>
        <p:blipFill>
          <a:blip r:embed="rId2"/>
          <a:stretch>
            <a:fillRect/>
          </a:stretch>
        </p:blipFill>
        <p:spPr>
          <a:xfrm>
            <a:off x="558800" y="1552575"/>
            <a:ext cx="11042129" cy="2618813"/>
          </a:xfrm>
          <a:prstGeom prst="rect">
            <a:avLst/>
          </a:prstGeom>
        </p:spPr>
      </p:pic>
      <p:pic>
        <p:nvPicPr>
          <p:cNvPr id="5" name="Picture 4">
            <a:extLst>
              <a:ext uri="{FF2B5EF4-FFF2-40B4-BE49-F238E27FC236}">
                <a16:creationId xmlns:a16="http://schemas.microsoft.com/office/drawing/2014/main" id="{3AACF548-082E-3636-B682-42F252AFB94C}"/>
              </a:ext>
            </a:extLst>
          </p:cNvPr>
          <p:cNvPicPr>
            <a:picLocks noChangeAspect="1"/>
          </p:cNvPicPr>
          <p:nvPr/>
        </p:nvPicPr>
        <p:blipFill>
          <a:blip r:embed="rId3"/>
          <a:stretch>
            <a:fillRect/>
          </a:stretch>
        </p:blipFill>
        <p:spPr>
          <a:xfrm>
            <a:off x="2332453" y="4723540"/>
            <a:ext cx="3304665" cy="1009263"/>
          </a:xfrm>
          <a:prstGeom prst="rect">
            <a:avLst/>
          </a:prstGeom>
        </p:spPr>
      </p:pic>
      <p:pic>
        <p:nvPicPr>
          <p:cNvPr id="6" name="Picture 5">
            <a:extLst>
              <a:ext uri="{FF2B5EF4-FFF2-40B4-BE49-F238E27FC236}">
                <a16:creationId xmlns:a16="http://schemas.microsoft.com/office/drawing/2014/main" id="{11FD2584-AAAC-1A1C-C638-91031014A305}"/>
              </a:ext>
            </a:extLst>
          </p:cNvPr>
          <p:cNvPicPr>
            <a:picLocks noChangeAspect="1"/>
          </p:cNvPicPr>
          <p:nvPr/>
        </p:nvPicPr>
        <p:blipFill>
          <a:blip r:embed="rId4"/>
          <a:stretch>
            <a:fillRect/>
          </a:stretch>
        </p:blipFill>
        <p:spPr>
          <a:xfrm>
            <a:off x="7080989" y="4772738"/>
            <a:ext cx="3026591" cy="910869"/>
          </a:xfrm>
          <a:prstGeom prst="rect">
            <a:avLst/>
          </a:prstGeom>
        </p:spPr>
      </p:pic>
    </p:spTree>
    <p:extLst>
      <p:ext uri="{BB962C8B-B14F-4D97-AF65-F5344CB8AC3E}">
        <p14:creationId xmlns:p14="http://schemas.microsoft.com/office/powerpoint/2010/main" val="39284201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Border States2">
      <a:dk1>
        <a:sysClr val="windowText" lastClr="000000"/>
      </a:dk1>
      <a:lt1>
        <a:sysClr val="window" lastClr="FFFFFF"/>
      </a:lt1>
      <a:dk2>
        <a:srgbClr val="63666A"/>
      </a:dk2>
      <a:lt2>
        <a:srgbClr val="C8C9C7"/>
      </a:lt2>
      <a:accent1>
        <a:srgbClr val="003C71"/>
      </a:accent1>
      <a:accent2>
        <a:srgbClr val="007FA4"/>
      </a:accent2>
      <a:accent3>
        <a:srgbClr val="0095C8"/>
      </a:accent3>
      <a:accent4>
        <a:srgbClr val="4EC3E0"/>
      </a:accent4>
      <a:accent5>
        <a:srgbClr val="0057B8"/>
      </a:accent5>
      <a:accent6>
        <a:srgbClr val="A6192E"/>
      </a:accent6>
      <a:hlink>
        <a:srgbClr val="0057B8"/>
      </a:hlink>
      <a:folHlink>
        <a:srgbClr val="A7A8A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D7EE5956FFBF4494B0BABCA64881E7" ma:contentTypeVersion="19" ma:contentTypeDescription="Create a new document." ma:contentTypeScope="" ma:versionID="98e49362761eb19d34927bd05e37653f">
  <xsd:schema xmlns:xsd="http://www.w3.org/2001/XMLSchema" xmlns:xs="http://www.w3.org/2001/XMLSchema" xmlns:p="http://schemas.microsoft.com/office/2006/metadata/properties" xmlns:ns1="http://schemas.microsoft.com/sharepoint/v3" xmlns:ns3="17055032-ad94-4cdb-8a77-418eafdbcd78" xmlns:ns4="1ae8f03e-b40a-4083-b00b-ca7e890681b4" targetNamespace="http://schemas.microsoft.com/office/2006/metadata/properties" ma:root="true" ma:fieldsID="7e512be5b11a8e0d9f97440c382c4892" ns1:_="" ns3:_="" ns4:_="">
    <xsd:import namespace="http://schemas.microsoft.com/sharepoint/v3"/>
    <xsd:import namespace="17055032-ad94-4cdb-8a77-418eafdbcd78"/>
    <xsd:import namespace="1ae8f03e-b40a-4083-b00b-ca7e890681b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AutoKeyPoints" minOccurs="0"/>
                <xsd:element ref="ns3:MediaServiceKeyPoint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055032-ad94-4cdb-8a77-418eafdbcd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e8f03e-b40a-4083-b00b-ca7e890681b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17055032-ad94-4cdb-8a77-418eafdbcd7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5724A5-38B5-46AB-B776-01464C7E5647}">
  <ds:schemaRefs>
    <ds:schemaRef ds:uri="17055032-ad94-4cdb-8a77-418eafdbcd78"/>
    <ds:schemaRef ds:uri="1ae8f03e-b40a-4083-b00b-ca7e890681b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E26F76C-6928-4B5D-95F7-FB51C1E62E01}">
  <ds:schemaRefs>
    <ds:schemaRef ds:uri="17055032-ad94-4cdb-8a77-418eafdbcd78"/>
    <ds:schemaRef ds:uri="1ae8f03e-b40a-4083-b00b-ca7e890681b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133C7BA-F73D-460D-9637-BEB54A50CC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TotalTime>
  <Words>629</Words>
  <Application>Microsoft Macintosh PowerPoint</Application>
  <PresentationFormat>Widescreen</PresentationFormat>
  <Paragraphs>119</Paragraphs>
  <Slides>20</Slides>
  <Notes>2</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Aptos</vt:lpstr>
      <vt:lpstr>Aptos Display</vt:lpstr>
      <vt:lpstr>Arial</vt:lpstr>
      <vt:lpstr>Calibri</vt:lpstr>
      <vt:lpstr>Office Theme</vt:lpstr>
      <vt:lpstr>1_Office Theme</vt:lpstr>
      <vt:lpstr>Border States: “Driving Transformation, Innovation, and AI with SAP BTP”</vt:lpstr>
      <vt:lpstr>Alex Burkel</vt:lpstr>
      <vt:lpstr>Who is Border States?</vt:lpstr>
      <vt:lpstr>Challenges of Integration Gaps</vt:lpstr>
      <vt:lpstr>Challenges of Integration Gaps</vt:lpstr>
      <vt:lpstr>Border States BTP Services Journey</vt:lpstr>
      <vt:lpstr>Why we chose Mindset</vt:lpstr>
      <vt:lpstr>SAP Mobile Services</vt:lpstr>
      <vt:lpstr>Quote Automation Tool</vt:lpstr>
      <vt:lpstr>Quote Automation Tool</vt:lpstr>
      <vt:lpstr>Integration Center of Excellence</vt:lpstr>
      <vt:lpstr>Integration Maturity Assessment</vt:lpstr>
      <vt:lpstr>Integration Maturity Assessment</vt:lpstr>
      <vt:lpstr>Site Visits: Customer Service at Border States</vt:lpstr>
      <vt:lpstr>AI Assistant</vt:lpstr>
      <vt:lpstr>SAP Datasphere</vt:lpstr>
      <vt:lpstr>Centralized Integration Suite</vt:lpstr>
      <vt:lpstr>Lessons Learned</vt:lpstr>
      <vt:lpstr>What’s Next?  More BTP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Invoicing</dc:title>
  <dc:creator>Alex Burkel</dc:creator>
  <cp:lastModifiedBy>Jonathan Bragg</cp:lastModifiedBy>
  <cp:revision>5</cp:revision>
  <dcterms:created xsi:type="dcterms:W3CDTF">2024-08-14T14:59:07Z</dcterms:created>
  <dcterms:modified xsi:type="dcterms:W3CDTF">2024-09-10T19:25:52Z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0x0101008FD7EE5956FFBF4494B0BABCA64881E7</vt:lpwstr>
  </property>
</Properties>
</file>